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3" r:id="rId3"/>
    <p:sldId id="329" r:id="rId4"/>
    <p:sldId id="325" r:id="rId6"/>
    <p:sldId id="326" r:id="rId7"/>
    <p:sldId id="361" r:id="rId8"/>
    <p:sldId id="349" r:id="rId9"/>
    <p:sldId id="350" r:id="rId10"/>
    <p:sldId id="286" r:id="rId11"/>
  </p:sldIdLst>
  <p:sldSz cx="12192000" cy="6858000"/>
  <p:notesSz cx="6858000" cy="9144000"/>
  <p:custShowLst>
    <p:custShow name="自定义放映 1" id="0">
      <p:sldLst>
        <p:sld r:id="rId9"/>
      </p:sldLst>
    </p:custShow>
  </p:custShowLst>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1D3353"/>
    <a:srgbClr val="1E365A"/>
    <a:srgbClr val="254E8B"/>
    <a:srgbClr val="234983"/>
    <a:srgbClr val="FAF9FA"/>
    <a:srgbClr val="F6F6F7"/>
    <a:srgbClr val="F5F5F6"/>
    <a:srgbClr val="F3F2F4"/>
    <a:srgbClr val="22457A"/>
    <a:srgbClr val="214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4488" autoAdjust="0"/>
  </p:normalViewPr>
  <p:slideViewPr>
    <p:cSldViewPr snapToGrid="0">
      <p:cViewPr varScale="1">
        <p:scale>
          <a:sx n="110" d="100"/>
          <a:sy n="110" d="100"/>
        </p:scale>
        <p:origin x="-516" y="-168"/>
      </p:cViewPr>
      <p:guideLst>
        <p:guide orient="horz" pos="2160"/>
        <p:guide pos="382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2.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C965D-ACCE-4EDB-8EFD-FE9CE0FE7F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56387-FF3D-4EBF-83F2-CC1A4B798D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CAC9D-4DB1-4C43-9C3D-2A1F320BC31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FA538-5F5D-416D-A366-CC78A227FC5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图片1.png"/>
          <p:cNvPicPr>
            <a:picLocks noChangeAspect="1"/>
          </p:cNvPicPr>
          <p:nvPr/>
        </p:nvPicPr>
        <p:blipFill>
          <a:blip r:embed="rId1" cstate="print">
            <a:lum bright="25000" contrast="-39000"/>
          </a:blip>
          <a:stretch>
            <a:fillRect/>
          </a:stretch>
        </p:blipFill>
        <p:spPr>
          <a:xfrm>
            <a:off x="-93980" y="1"/>
            <a:ext cx="12192000" cy="6858000"/>
          </a:xfrm>
          <a:prstGeom prst="rect">
            <a:avLst/>
          </a:prstGeom>
        </p:spPr>
      </p:pic>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bwMode="auto">
          <a:xfrm rot="5400000">
            <a:off x="1203186" y="765856"/>
            <a:ext cx="2825133" cy="5275468"/>
          </a:xfrm>
          <a:custGeom>
            <a:avLst/>
            <a:gdLst>
              <a:gd name="connsiteX0" fmla="*/ 0 w 2825133"/>
              <a:gd name="connsiteY0" fmla="*/ 2167512 h 2176408"/>
              <a:gd name="connsiteX1" fmla="*/ 0 w 2825133"/>
              <a:gd name="connsiteY1" fmla="*/ 966593 h 2176408"/>
              <a:gd name="connsiteX2" fmla="*/ 186635 w 2825133"/>
              <a:gd name="connsiteY2" fmla="*/ 644396 h 2176408"/>
              <a:gd name="connsiteX3" fmla="*/ 1225932 w 2825133"/>
              <a:gd name="connsiteY3" fmla="*/ 43937 h 2176408"/>
              <a:gd name="connsiteX4" fmla="*/ 1599201 w 2825133"/>
              <a:gd name="connsiteY4" fmla="*/ 43937 h 2176408"/>
              <a:gd name="connsiteX5" fmla="*/ 2638499 w 2825133"/>
              <a:gd name="connsiteY5" fmla="*/ 644396 h 2176408"/>
              <a:gd name="connsiteX6" fmla="*/ 2825133 w 2825133"/>
              <a:gd name="connsiteY6" fmla="*/ 966593 h 2176408"/>
              <a:gd name="connsiteX7" fmla="*/ 2825133 w 2825133"/>
              <a:gd name="connsiteY7" fmla="*/ 2167512 h 2176408"/>
              <a:gd name="connsiteX8" fmla="*/ 2823724 w 2825133"/>
              <a:gd name="connsiteY8" fmla="*/ 2176408 h 2176408"/>
              <a:gd name="connsiteX9" fmla="*/ 1409 w 2825133"/>
              <a:gd name="connsiteY9" fmla="*/ 2176408 h 217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133" h="2176408">
                <a:moveTo>
                  <a:pt x="0" y="2167512"/>
                </a:moveTo>
                <a:cubicBezTo>
                  <a:pt x="0" y="966593"/>
                  <a:pt x="0" y="966593"/>
                  <a:pt x="0" y="966593"/>
                </a:cubicBezTo>
                <a:cubicBezTo>
                  <a:pt x="0" y="849430"/>
                  <a:pt x="84169" y="702977"/>
                  <a:pt x="186635" y="644396"/>
                </a:cubicBezTo>
                <a:cubicBezTo>
                  <a:pt x="1225932" y="43937"/>
                  <a:pt x="1225932" y="43937"/>
                  <a:pt x="1225932" y="43937"/>
                </a:cubicBezTo>
                <a:cubicBezTo>
                  <a:pt x="1328398" y="-14645"/>
                  <a:pt x="1496735" y="-14645"/>
                  <a:pt x="1599201" y="43937"/>
                </a:cubicBezTo>
                <a:cubicBezTo>
                  <a:pt x="2638499" y="644396"/>
                  <a:pt x="2638499" y="644396"/>
                  <a:pt x="2638499" y="644396"/>
                </a:cubicBezTo>
                <a:cubicBezTo>
                  <a:pt x="2740965" y="702977"/>
                  <a:pt x="2825133" y="849430"/>
                  <a:pt x="2825133" y="966593"/>
                </a:cubicBezTo>
                <a:lnTo>
                  <a:pt x="2825133" y="2167512"/>
                </a:lnTo>
                <a:lnTo>
                  <a:pt x="2823724" y="2176408"/>
                </a:lnTo>
                <a:lnTo>
                  <a:pt x="1409" y="2176408"/>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文本框 44"/>
          <p:cNvSpPr txBox="1"/>
          <p:nvPr/>
        </p:nvSpPr>
        <p:spPr>
          <a:xfrm>
            <a:off x="4761065" y="889073"/>
            <a:ext cx="2481580" cy="706755"/>
          </a:xfrm>
          <a:prstGeom prst="rect">
            <a:avLst/>
          </a:prstGeom>
          <a:noFill/>
          <a:effectLst/>
        </p:spPr>
        <p:txBody>
          <a:bodyPr wrap="none" rtlCol="0">
            <a:spAutoFit/>
          </a:bodyPr>
          <a:lstStyle/>
          <a:p>
            <a:r>
              <a:rPr lang="en-US" altLang="zh-CN" sz="4000" b="1" dirty="0" smtClean="0">
                <a:solidFill>
                  <a:schemeClr val="bg1"/>
                </a:solidFill>
                <a:latin typeface="华文宋体" panose="02010600040101010101" pitchFamily="2" charset="-122"/>
                <a:ea typeface="华文宋体" panose="02010600040101010101" pitchFamily="2" charset="-122"/>
              </a:rPr>
              <a:t> </a:t>
            </a:r>
            <a:r>
              <a:rPr lang="zh-CN" altLang="zh-CN" sz="4000" b="1" dirty="0" smtClean="0">
                <a:solidFill>
                  <a:schemeClr val="tx1"/>
                </a:solidFill>
                <a:effectLst>
                  <a:outerShdw blurRad="38100" dist="19050" dir="2700000" algn="tl" rotWithShape="0">
                    <a:schemeClr val="dk1">
                      <a:alpha val="40000"/>
                    </a:schemeClr>
                  </a:outerShdw>
                </a:effectLst>
                <a:latin typeface="华文宋体" panose="02010600040101010101" pitchFamily="2" charset="-122"/>
                <a:ea typeface="华文宋体" panose="02010600040101010101" pitchFamily="2" charset="-122"/>
              </a:rPr>
              <a:t>消毒隔离</a:t>
            </a:r>
            <a:r>
              <a:rPr lang="en-US" altLang="zh-CN" sz="4000" b="1" dirty="0" smtClean="0">
                <a:solidFill>
                  <a:schemeClr val="bg1"/>
                </a:solidFill>
                <a:latin typeface="华文宋体" panose="02010600040101010101" pitchFamily="2" charset="-122"/>
                <a:ea typeface="华文宋体" panose="02010600040101010101" pitchFamily="2" charset="-122"/>
              </a:rPr>
              <a:t>         </a:t>
            </a:r>
            <a:endParaRPr lang="zh-CN" altLang="en-US" sz="4000" b="1" dirty="0">
              <a:solidFill>
                <a:schemeClr val="bg1"/>
              </a:solidFill>
              <a:latin typeface="华文宋体" panose="02010600040101010101" pitchFamily="2" charset="-122"/>
              <a:ea typeface="华文宋体" panose="02010600040101010101" pitchFamily="2" charset="-122"/>
            </a:endParaRPr>
          </a:p>
        </p:txBody>
      </p:sp>
      <p:cxnSp>
        <p:nvCxnSpPr>
          <p:cNvPr id="46" name="直接连接符 45"/>
          <p:cNvCxnSpPr/>
          <p:nvPr/>
        </p:nvCxnSpPr>
        <p:spPr>
          <a:xfrm rot="5400000">
            <a:off x="9034241" y="1090734"/>
            <a:ext cx="0" cy="5400000"/>
          </a:xfrm>
          <a:prstGeom prst="line">
            <a:avLst/>
          </a:prstGeom>
          <a:ln w="12700">
            <a:solidFill>
              <a:srgbClr val="1E385F"/>
            </a:solidFill>
          </a:ln>
        </p:spPr>
        <p:style>
          <a:lnRef idx="1">
            <a:schemeClr val="accent1"/>
          </a:lnRef>
          <a:fillRef idx="0">
            <a:schemeClr val="accent1"/>
          </a:fillRef>
          <a:effectRef idx="0">
            <a:schemeClr val="accent1"/>
          </a:effectRef>
          <a:fontRef idx="minor">
            <a:schemeClr val="tx1"/>
          </a:fontRef>
        </p:style>
      </p:cxnSp>
      <p:pic>
        <p:nvPicPr>
          <p:cNvPr id="1027" name="Picture 3" descr="G:\艺萱设计\2019微信二维码\新院标.png"/>
          <p:cNvPicPr>
            <a:picLocks noChangeAspect="1" noChangeArrowheads="1"/>
          </p:cNvPicPr>
          <p:nvPr/>
        </p:nvPicPr>
        <p:blipFill>
          <a:blip r:embed="rId2" cstate="print"/>
          <a:srcRect/>
          <a:stretch>
            <a:fillRect/>
          </a:stretch>
        </p:blipFill>
        <p:spPr bwMode="auto">
          <a:xfrm>
            <a:off x="0" y="2289372"/>
            <a:ext cx="4628738" cy="1771408"/>
          </a:xfrm>
          <a:prstGeom prst="rect">
            <a:avLst/>
          </a:prstGeom>
          <a:noFill/>
        </p:spPr>
      </p:pic>
      <p:sp>
        <p:nvSpPr>
          <p:cNvPr id="2" name="文本框 1"/>
          <p:cNvSpPr txBox="1"/>
          <p:nvPr/>
        </p:nvSpPr>
        <p:spPr>
          <a:xfrm>
            <a:off x="8782050" y="4682490"/>
            <a:ext cx="2490470" cy="460375"/>
          </a:xfrm>
          <a:prstGeom prst="rect">
            <a:avLst/>
          </a:prstGeom>
          <a:noFill/>
        </p:spPr>
        <p:txBody>
          <a:bodyPr wrap="square" rtlCol="0">
            <a:spAutoFit/>
          </a:bodyPr>
          <a:p>
            <a:r>
              <a:rPr lang="en-US" altLang="zh-CN" sz="2400" b="1"/>
              <a:t>ICU-A      </a:t>
            </a:r>
            <a:r>
              <a:rPr lang="zh-CN" altLang="en-US" sz="2400" b="1"/>
              <a:t>王惠琼</a:t>
            </a:r>
            <a:endParaRPr lang="zh-CN" altLang="en-US" sz="2400" b="1"/>
          </a:p>
        </p:txBody>
      </p:sp>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barn(outVertical)">
                                      <p:cBhvr>
                                        <p:cTn id="7" dur="500"/>
                                        <p:tgtEl>
                                          <p:spTgt spid="4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1000" fill="hold"/>
                                        <p:tgtEl>
                                          <p:spTgt spid="45"/>
                                        </p:tgtEl>
                                        <p:attrNameLst>
                                          <p:attrName>ppt_x</p:attrName>
                                        </p:attrNameLst>
                                      </p:cBhvr>
                                      <p:tavLst>
                                        <p:tav tm="0">
                                          <p:val>
                                            <p:strVal val="1+#ppt_w/2"/>
                                          </p:val>
                                        </p:tav>
                                        <p:tav tm="100000">
                                          <p:val>
                                            <p:strVal val="#ppt_x"/>
                                          </p:val>
                                        </p:tav>
                                      </p:tavLst>
                                    </p:anim>
                                    <p:anim calcmode="lin" valueType="num">
                                      <p:cBhvr additive="base">
                                        <p:cTn id="11"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5424170" y="1748155"/>
            <a:ext cx="4280535" cy="429895"/>
          </a:xfrm>
          <a:prstGeom prst="rect">
            <a:avLst/>
          </a:prstGeom>
        </p:spPr>
        <p:txBody>
          <a:bodyPr wrap="square">
            <a:spAutoFit/>
          </a:bodyPr>
          <a:lstStyle/>
          <a:p>
            <a:pPr>
              <a:spcAft>
                <a:spcPts val="0"/>
              </a:spcAft>
              <a:defRPr/>
            </a:pPr>
            <a:r>
              <a:rPr lang="en-US" altLang="zh-CN" sz="2200" b="1"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sym typeface="+mn-ea"/>
              </a:rPr>
              <a:t> 01 / </a:t>
            </a:r>
            <a:r>
              <a:rPr lang="en-US" altLang="zh-CN" sz="2200" b="1"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2800" b="1"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1" name="矩形 50"/>
          <p:cNvSpPr/>
          <p:nvPr/>
        </p:nvSpPr>
        <p:spPr>
          <a:xfrm>
            <a:off x="5364480" y="3007995"/>
            <a:ext cx="4734560" cy="521970"/>
          </a:xfrm>
          <a:prstGeom prst="rect">
            <a:avLst/>
          </a:prstGeom>
        </p:spPr>
        <p:txBody>
          <a:bodyPr wrap="square">
            <a:spAutoFit/>
          </a:bodyPr>
          <a:lstStyle/>
          <a:p>
            <a:pPr>
              <a:spcAft>
                <a:spcPts val="0"/>
              </a:spcAft>
              <a:defRPr/>
            </a:pPr>
            <a:r>
              <a:rPr lang="en-US" altLang="zh-CN" sz="2200" b="1"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rPr>
              <a:t> 02/ </a:t>
            </a:r>
            <a:r>
              <a:rPr lang="zh-CN" altLang="en-US" sz="2800" kern="100" dirty="0" smtClean="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环境物表及物品消毒</a:t>
            </a:r>
            <a:endParaRPr lang="zh-CN" altLang="en-US" sz="2800" kern="100" dirty="0" smtClean="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Freeform 5"/>
          <p:cNvSpPr/>
          <p:nvPr/>
        </p:nvSpPr>
        <p:spPr bwMode="auto">
          <a:xfrm>
            <a:off x="2346125" y="2177881"/>
            <a:ext cx="2203800" cy="2502239"/>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solidFill>
            <a:srgbClr val="093B5C"/>
          </a:solidFill>
          <a:ln w="25400">
            <a:solidFill>
              <a:srgbClr val="083451"/>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Freeform 5"/>
          <p:cNvSpPr/>
          <p:nvPr/>
        </p:nvSpPr>
        <p:spPr bwMode="auto">
          <a:xfrm>
            <a:off x="1847682" y="1611939"/>
            <a:ext cx="3200686" cy="3634123"/>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59"/>
          <p:cNvSpPr txBox="1">
            <a:spLocks noChangeArrowheads="1"/>
          </p:cNvSpPr>
          <p:nvPr/>
        </p:nvSpPr>
        <p:spPr bwMode="auto">
          <a:xfrm flipH="1">
            <a:off x="2339090" y="2921169"/>
            <a:ext cx="2217871" cy="101566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600" b="1" kern="0" dirty="0" smtClean="0">
                <a:solidFill>
                  <a:schemeClr val="bg1"/>
                </a:solidFill>
                <a:latin typeface="微软雅黑" panose="020B0503020204020204" pitchFamily="34" charset="-122"/>
                <a:ea typeface="微软雅黑" panose="020B0503020204020204" pitchFamily="34" charset="-122"/>
              </a:rPr>
              <a:t>目录</a:t>
            </a:r>
            <a:endParaRPr lang="en-US" altLang="zh-CN" sz="3600" b="1" kern="0" dirty="0" smtClean="0">
              <a:solidFill>
                <a:schemeClr val="bg1"/>
              </a:solidFill>
              <a:latin typeface="微软雅黑" panose="020B0503020204020204" pitchFamily="34" charset="-122"/>
              <a:ea typeface="微软雅黑" panose="020B0503020204020204" pitchFamily="34" charset="-122"/>
            </a:endParaRPr>
          </a:p>
          <a:p>
            <a:pPr algn="ctr">
              <a:defRPr/>
            </a:pPr>
            <a:r>
              <a:rPr lang="en-US" altLang="zh-CN" sz="2400" kern="0" dirty="0" smtClean="0">
                <a:solidFill>
                  <a:schemeClr val="bg1"/>
                </a:solidFill>
                <a:latin typeface="微软雅黑" panose="020B0503020204020204" pitchFamily="34" charset="-122"/>
                <a:ea typeface="微软雅黑" panose="020B0503020204020204" pitchFamily="34" charset="-122"/>
              </a:rPr>
              <a:t>CONTENTS</a:t>
            </a:r>
            <a:endParaRPr lang="en-US" altLang="ko-KR" sz="2400" kern="0" dirty="0">
              <a:solidFill>
                <a:schemeClr val="bg1"/>
              </a:solidFill>
              <a:latin typeface="微软雅黑" panose="020B0503020204020204" pitchFamily="34" charset="-122"/>
              <a:ea typeface="微软雅黑" panose="020B0503020204020204" pitchFamily="34" charset="-122"/>
            </a:endParaRPr>
          </a:p>
        </p:txBody>
      </p:sp>
      <p:sp>
        <p:nvSpPr>
          <p:cNvPr id="17" name="等腰三角形 16"/>
          <p:cNvSpPr/>
          <p:nvPr/>
        </p:nvSpPr>
        <p:spPr>
          <a:xfrm rot="16200000">
            <a:off x="10946518" y="3142632"/>
            <a:ext cx="664374" cy="572736"/>
          </a:xfrm>
          <a:prstGeom prst="triangl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 y="1"/>
            <a:ext cx="10783018" cy="1207700"/>
            <a:chOff x="1" y="1"/>
            <a:chExt cx="10783018" cy="1207700"/>
          </a:xfrm>
        </p:grpSpPr>
        <p:sp>
          <p:nvSpPr>
            <p:cNvPr id="13" name="任意多边形 12"/>
            <p:cNvSpPr/>
            <p:nvPr/>
          </p:nvSpPr>
          <p:spPr bwMode="auto">
            <a:xfrm rot="5400000">
              <a:off x="21565" y="-21564"/>
              <a:ext cx="1207700" cy="1250829"/>
            </a:xfrm>
            <a:custGeom>
              <a:avLst/>
              <a:gdLst>
                <a:gd name="connsiteX0" fmla="*/ 0 w 2825133"/>
                <a:gd name="connsiteY0" fmla="*/ 2167512 h 2176408"/>
                <a:gd name="connsiteX1" fmla="*/ 0 w 2825133"/>
                <a:gd name="connsiteY1" fmla="*/ 966593 h 2176408"/>
                <a:gd name="connsiteX2" fmla="*/ 186635 w 2825133"/>
                <a:gd name="connsiteY2" fmla="*/ 644396 h 2176408"/>
                <a:gd name="connsiteX3" fmla="*/ 1225932 w 2825133"/>
                <a:gd name="connsiteY3" fmla="*/ 43937 h 2176408"/>
                <a:gd name="connsiteX4" fmla="*/ 1599201 w 2825133"/>
                <a:gd name="connsiteY4" fmla="*/ 43937 h 2176408"/>
                <a:gd name="connsiteX5" fmla="*/ 2638499 w 2825133"/>
                <a:gd name="connsiteY5" fmla="*/ 644396 h 2176408"/>
                <a:gd name="connsiteX6" fmla="*/ 2825133 w 2825133"/>
                <a:gd name="connsiteY6" fmla="*/ 966593 h 2176408"/>
                <a:gd name="connsiteX7" fmla="*/ 2825133 w 2825133"/>
                <a:gd name="connsiteY7" fmla="*/ 2167512 h 2176408"/>
                <a:gd name="connsiteX8" fmla="*/ 2823724 w 2825133"/>
                <a:gd name="connsiteY8" fmla="*/ 2176408 h 2176408"/>
                <a:gd name="connsiteX9" fmla="*/ 1409 w 2825133"/>
                <a:gd name="connsiteY9" fmla="*/ 2176408 h 217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133" h="2176408">
                  <a:moveTo>
                    <a:pt x="0" y="2167512"/>
                  </a:moveTo>
                  <a:cubicBezTo>
                    <a:pt x="0" y="966593"/>
                    <a:pt x="0" y="966593"/>
                    <a:pt x="0" y="966593"/>
                  </a:cubicBezTo>
                  <a:cubicBezTo>
                    <a:pt x="0" y="849430"/>
                    <a:pt x="84169" y="702977"/>
                    <a:pt x="186635" y="644396"/>
                  </a:cubicBezTo>
                  <a:cubicBezTo>
                    <a:pt x="1225932" y="43937"/>
                    <a:pt x="1225932" y="43937"/>
                    <a:pt x="1225932" y="43937"/>
                  </a:cubicBezTo>
                  <a:cubicBezTo>
                    <a:pt x="1328398" y="-14645"/>
                    <a:pt x="1496735" y="-14645"/>
                    <a:pt x="1599201" y="43937"/>
                  </a:cubicBezTo>
                  <a:cubicBezTo>
                    <a:pt x="2638499" y="644396"/>
                    <a:pt x="2638499" y="644396"/>
                    <a:pt x="2638499" y="644396"/>
                  </a:cubicBezTo>
                  <a:cubicBezTo>
                    <a:pt x="2740965" y="702977"/>
                    <a:pt x="2825133" y="849430"/>
                    <a:pt x="2825133" y="966593"/>
                  </a:cubicBezTo>
                  <a:lnTo>
                    <a:pt x="2825133" y="2167512"/>
                  </a:lnTo>
                  <a:lnTo>
                    <a:pt x="2823724" y="2176408"/>
                  </a:lnTo>
                  <a:lnTo>
                    <a:pt x="1409" y="2176408"/>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6" name="直接连接符 15"/>
            <p:cNvCxnSpPr/>
            <p:nvPr/>
          </p:nvCxnSpPr>
          <p:spPr>
            <a:xfrm>
              <a:off x="1367293" y="809896"/>
              <a:ext cx="9415726" cy="52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602432" y="341710"/>
              <a:ext cx="274777" cy="274777"/>
            </a:xfrm>
            <a:prstGeom prst="ellipse">
              <a:avLst/>
            </a:prstGeom>
            <a:solidFill>
              <a:schemeClr val="accent1">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grpSp>
      <p:pic>
        <p:nvPicPr>
          <p:cNvPr id="20" name="Picture 2" descr="G:\艺萱设计\2019微信二维码\新院标竖版.png"/>
          <p:cNvPicPr>
            <a:picLocks noChangeAspect="1" noChangeArrowheads="1"/>
          </p:cNvPicPr>
          <p:nvPr/>
        </p:nvPicPr>
        <p:blipFill>
          <a:blip r:embed="rId1" cstate="print"/>
          <a:srcRect/>
          <a:stretch>
            <a:fillRect/>
          </a:stretch>
        </p:blipFill>
        <p:spPr bwMode="auto">
          <a:xfrm>
            <a:off x="-149174" y="138023"/>
            <a:ext cx="1489366" cy="845480"/>
          </a:xfrm>
          <a:prstGeom prst="rect">
            <a:avLst/>
          </a:prstGeom>
          <a:noFill/>
        </p:spPr>
      </p:pic>
      <p:sp>
        <p:nvSpPr>
          <p:cNvPr id="2" name="文本框 1"/>
          <p:cNvSpPr txBox="1"/>
          <p:nvPr/>
        </p:nvSpPr>
        <p:spPr>
          <a:xfrm>
            <a:off x="5048250" y="1748155"/>
            <a:ext cx="5567680" cy="521970"/>
          </a:xfrm>
          <a:prstGeom prst="rect">
            <a:avLst/>
          </a:prstGeom>
          <a:noFill/>
        </p:spPr>
        <p:txBody>
          <a:bodyPr wrap="square" rtlCol="0" anchor="t">
            <a:spAutoFit/>
            <a:scene3d>
              <a:camera prst="orthographicFront"/>
              <a:lightRig rig="threePt" dir="t"/>
            </a:scene3d>
          </a:bodyPr>
          <a:p>
            <a:r>
              <a:rPr lang="en-US" altLang="zh-CN" sz="2800">
                <a:solidFill>
                  <a:schemeClr val="accent5">
                    <a:lumMod val="50000"/>
                  </a:schemeClr>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          </a:t>
            </a:r>
            <a:r>
              <a:rPr lang="zh-CN" altLang="en-US" sz="2800">
                <a:solidFill>
                  <a:schemeClr val="accent5">
                    <a:lumMod val="50000"/>
                  </a:schemeClr>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医护人员防护与管理</a:t>
            </a:r>
            <a:endParaRPr lang="zh-CN" altLang="en-US" sz="2800">
              <a:solidFill>
                <a:schemeClr val="accent5">
                  <a:lumMod val="50000"/>
                </a:schemeClr>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endParaRPr>
          </a:p>
        </p:txBody>
      </p:sp>
      <p:sp>
        <p:nvSpPr>
          <p:cNvPr id="4" name="矩形 3"/>
          <p:cNvSpPr/>
          <p:nvPr/>
        </p:nvSpPr>
        <p:spPr>
          <a:xfrm>
            <a:off x="5305425" y="3761105"/>
            <a:ext cx="6577330" cy="1383665"/>
          </a:xfrm>
          <a:prstGeom prst="rect">
            <a:avLst/>
          </a:prstGeom>
        </p:spPr>
        <p:txBody>
          <a:bodyPr wrap="square">
            <a:spAutoFit/>
          </a:bodyPr>
          <a:p>
            <a:pPr>
              <a:spcAft>
                <a:spcPts val="0"/>
              </a:spcAft>
              <a:defRPr/>
            </a:pPr>
            <a:r>
              <a:rPr lang="en-US" altLang="zh-CN" sz="2200" b="1"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en-US" altLang="zh-CN" sz="2800"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spcAft>
                <a:spcPts val="0"/>
              </a:spcAft>
              <a:defRPr/>
            </a:pPr>
            <a:r>
              <a:rPr lang="en-US" altLang="zh-CN" sz="2800"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sym typeface="+mn-ea"/>
              </a:rPr>
              <a:t>03/  </a:t>
            </a:r>
            <a:r>
              <a:rPr lang="zh-CN" altLang="en-US" sz="2800"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sym typeface="+mn-ea"/>
              </a:rPr>
              <a:t>医疗废物管理</a:t>
            </a:r>
            <a:endParaRPr lang="en-US" altLang="zh-CN" sz="2800"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endParaRPr>
          </a:p>
          <a:p>
            <a:pPr>
              <a:spcAft>
                <a:spcPts val="0"/>
              </a:spcAft>
              <a:defRPr/>
            </a:pPr>
            <a:endParaRPr lang="zh-CN" altLang="en-US" sz="2800" kern="100" dirty="0" smtClean="0">
              <a:solidFill>
                <a:srgbClr val="093B5C"/>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par>
                                <p:cTn id="10" presetID="6" presetClass="emph" presetSubtype="0" decel="100000" fill="hold" grpId="1" nodeType="withEffect">
                                  <p:stCondLst>
                                    <p:cond delay="200"/>
                                  </p:stCondLst>
                                  <p:childTnLst>
                                    <p:animScale>
                                      <p:cBhvr>
                                        <p:cTn id="11" dur="250" fill="hold"/>
                                        <p:tgtEl>
                                          <p:spTgt spid="15"/>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5"/>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5"/>
                                        </p:tgtEl>
                                        <p:attrNameLst>
                                          <p:attrName>style.visibility</p:attrName>
                                        </p:attrNameLst>
                                      </p:cBhvr>
                                      <p:to>
                                        <p:strVal val="visible"/>
                                      </p:to>
                                    </p:set>
                                    <p:anim calcmode="lin" valueType="num">
                                      <p:cBhvr>
                                        <p:cTn id="16" dur="250" fill="hold"/>
                                        <p:tgtEl>
                                          <p:spTgt spid="5"/>
                                        </p:tgtEl>
                                        <p:attrNameLst>
                                          <p:attrName>ppt_w</p:attrName>
                                        </p:attrNameLst>
                                      </p:cBhvr>
                                      <p:tavLst>
                                        <p:tav tm="0">
                                          <p:val>
                                            <p:fltVal val="0"/>
                                          </p:val>
                                        </p:tav>
                                        <p:tav tm="100000">
                                          <p:val>
                                            <p:strVal val="#ppt_w"/>
                                          </p:val>
                                        </p:tav>
                                      </p:tavLst>
                                    </p:anim>
                                    <p:anim calcmode="lin" valueType="num">
                                      <p:cBhvr>
                                        <p:cTn id="17" dur="250" fill="hold"/>
                                        <p:tgtEl>
                                          <p:spTgt spid="5"/>
                                        </p:tgtEl>
                                        <p:attrNameLst>
                                          <p:attrName>ppt_h</p:attrName>
                                        </p:attrNameLst>
                                      </p:cBhvr>
                                      <p:tavLst>
                                        <p:tav tm="0">
                                          <p:val>
                                            <p:fltVal val="0"/>
                                          </p:val>
                                        </p:tav>
                                        <p:tav tm="100000">
                                          <p:val>
                                            <p:strVal val="#ppt_h"/>
                                          </p:val>
                                        </p:tav>
                                      </p:tavLst>
                                    </p:anim>
                                    <p:animEffect transition="in" filter="fade">
                                      <p:cBhvr>
                                        <p:cTn id="18" dur="250"/>
                                        <p:tgtEl>
                                          <p:spTgt spid="5"/>
                                        </p:tgtEl>
                                      </p:cBhvr>
                                    </p:animEffect>
                                  </p:childTnLst>
                                </p:cTn>
                              </p:par>
                              <p:par>
                                <p:cTn id="19" presetID="6" presetClass="emph" presetSubtype="0" decel="100000" fill="hold" grpId="1" nodeType="withEffect">
                                  <p:stCondLst>
                                    <p:cond delay="600"/>
                                  </p:stCondLst>
                                  <p:childTnLst>
                                    <p:animScale>
                                      <p:cBhvr>
                                        <p:cTn id="20" dur="250" fill="hold"/>
                                        <p:tgtEl>
                                          <p:spTgt spid="5"/>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5"/>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250" fill="hold"/>
                                        <p:tgtEl>
                                          <p:spTgt spid="45"/>
                                        </p:tgtEl>
                                        <p:attrNameLst>
                                          <p:attrName>ppt_w</p:attrName>
                                        </p:attrNameLst>
                                      </p:cBhvr>
                                      <p:tavLst>
                                        <p:tav tm="0">
                                          <p:val>
                                            <p:fltVal val="0"/>
                                          </p:val>
                                        </p:tav>
                                        <p:tav tm="100000">
                                          <p:val>
                                            <p:strVal val="#ppt_w"/>
                                          </p:val>
                                        </p:tav>
                                      </p:tavLst>
                                    </p:anim>
                                    <p:anim calcmode="lin" valueType="num">
                                      <p:cBhvr>
                                        <p:cTn id="26" dur="250" fill="hold"/>
                                        <p:tgtEl>
                                          <p:spTgt spid="45"/>
                                        </p:tgtEl>
                                        <p:attrNameLst>
                                          <p:attrName>ppt_h</p:attrName>
                                        </p:attrNameLst>
                                      </p:cBhvr>
                                      <p:tavLst>
                                        <p:tav tm="0">
                                          <p:val>
                                            <p:fltVal val="0"/>
                                          </p:val>
                                        </p:tav>
                                        <p:tav tm="100000">
                                          <p:val>
                                            <p:strVal val="#ppt_h"/>
                                          </p:val>
                                        </p:tav>
                                      </p:tavLst>
                                    </p:anim>
                                    <p:animEffect transition="in" filter="fade">
                                      <p:cBhvr>
                                        <p:cTn id="27" dur="250"/>
                                        <p:tgtEl>
                                          <p:spTgt spid="45"/>
                                        </p:tgtEl>
                                      </p:cBhvr>
                                    </p:animEffect>
                                  </p:childTnLst>
                                </p:cTn>
                              </p:par>
                              <p:par>
                                <p:cTn id="28" presetID="6" presetClass="emph" presetSubtype="0" decel="100000" fill="hold" grpId="1" nodeType="withEffect">
                                  <p:stCondLst>
                                    <p:cond delay="800"/>
                                  </p:stCondLst>
                                  <p:childTnLst>
                                    <p:animScale>
                                      <p:cBhvr>
                                        <p:cTn id="29" dur="250" fill="hold"/>
                                        <p:tgtEl>
                                          <p:spTgt spid="4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45"/>
                                        </p:tgtEl>
                                      </p:cBhvr>
                                      <p:by x="83000" y="83000"/>
                                    </p:animScale>
                                  </p:childTnLst>
                                </p:cTn>
                              </p:par>
                            </p:childTnLst>
                          </p:cTn>
                        </p:par>
                        <p:par>
                          <p:cTn id="32" fill="hold">
                            <p:stCondLst>
                              <p:cond delay="500"/>
                            </p:stCondLst>
                            <p:childTnLst>
                              <p:par>
                                <p:cTn id="33" presetID="50" presetClass="entr" presetSubtype="0" decel="100000" fill="hold" grpId="0" nodeType="afterEffect">
                                  <p:stCondLst>
                                    <p:cond delay="0"/>
                                  </p:stCondLst>
                                  <p:iterate type="lt">
                                    <p:tmPct val="10000"/>
                                  </p:iterate>
                                  <p:childTnLst>
                                    <p:set>
                                      <p:cBhvr>
                                        <p:cTn id="34" dur="1" fill="hold">
                                          <p:stCondLst>
                                            <p:cond delay="0"/>
                                          </p:stCondLst>
                                        </p:cTn>
                                        <p:tgtEl>
                                          <p:spTgt spid="50"/>
                                        </p:tgtEl>
                                        <p:attrNameLst>
                                          <p:attrName>style.visibility</p:attrName>
                                        </p:attrNameLst>
                                      </p:cBhvr>
                                      <p:to>
                                        <p:strVal val="visible"/>
                                      </p:to>
                                    </p:set>
                                    <p:anim calcmode="lin" valueType="num">
                                      <p:cBhvr>
                                        <p:cTn id="35" dur="100" fill="hold"/>
                                        <p:tgtEl>
                                          <p:spTgt spid="50"/>
                                        </p:tgtEl>
                                        <p:attrNameLst>
                                          <p:attrName>ppt_w</p:attrName>
                                        </p:attrNameLst>
                                      </p:cBhvr>
                                      <p:tavLst>
                                        <p:tav tm="0">
                                          <p:val>
                                            <p:strVal val="#ppt_w+.3"/>
                                          </p:val>
                                        </p:tav>
                                        <p:tav tm="100000">
                                          <p:val>
                                            <p:strVal val="#ppt_w"/>
                                          </p:val>
                                        </p:tav>
                                      </p:tavLst>
                                    </p:anim>
                                    <p:anim calcmode="lin" valueType="num">
                                      <p:cBhvr>
                                        <p:cTn id="36" dur="100" fill="hold"/>
                                        <p:tgtEl>
                                          <p:spTgt spid="50"/>
                                        </p:tgtEl>
                                        <p:attrNameLst>
                                          <p:attrName>ppt_h</p:attrName>
                                        </p:attrNameLst>
                                      </p:cBhvr>
                                      <p:tavLst>
                                        <p:tav tm="0">
                                          <p:val>
                                            <p:strVal val="#ppt_h"/>
                                          </p:val>
                                        </p:tav>
                                        <p:tav tm="100000">
                                          <p:val>
                                            <p:strVal val="#ppt_h"/>
                                          </p:val>
                                        </p:tav>
                                      </p:tavLst>
                                    </p:anim>
                                    <p:animEffect transition="in" filter="fade">
                                      <p:cBhvr>
                                        <p:cTn id="37" dur="100"/>
                                        <p:tgtEl>
                                          <p:spTgt spid="50"/>
                                        </p:tgtEl>
                                      </p:cBhvr>
                                    </p:animEffect>
                                  </p:childTnLst>
                                </p:cTn>
                              </p:par>
                            </p:childTnLst>
                          </p:cTn>
                        </p:par>
                        <p:par>
                          <p:cTn id="38" fill="hold">
                            <p:stCondLst>
                              <p:cond delay="1409"/>
                            </p:stCondLst>
                            <p:childTnLst>
                              <p:par>
                                <p:cTn id="39" presetID="50" presetClass="entr" presetSubtype="0" decel="100000" fill="hold" grpId="0" nodeType="afterEffect">
                                  <p:stCondLst>
                                    <p:cond delay="0"/>
                                  </p:stCondLst>
                                  <p:iterate type="lt">
                                    <p:tmPct val="10000"/>
                                  </p:iterate>
                                  <p:childTnLst>
                                    <p:set>
                                      <p:cBhvr>
                                        <p:cTn id="40" dur="1" fill="hold">
                                          <p:stCondLst>
                                            <p:cond delay="0"/>
                                          </p:stCondLst>
                                        </p:cTn>
                                        <p:tgtEl>
                                          <p:spTgt spid="51"/>
                                        </p:tgtEl>
                                        <p:attrNameLst>
                                          <p:attrName>style.visibility</p:attrName>
                                        </p:attrNameLst>
                                      </p:cBhvr>
                                      <p:to>
                                        <p:strVal val="visible"/>
                                      </p:to>
                                    </p:set>
                                    <p:anim calcmode="lin" valueType="num">
                                      <p:cBhvr>
                                        <p:cTn id="41" dur="100" fill="hold"/>
                                        <p:tgtEl>
                                          <p:spTgt spid="51"/>
                                        </p:tgtEl>
                                        <p:attrNameLst>
                                          <p:attrName>ppt_w</p:attrName>
                                        </p:attrNameLst>
                                      </p:cBhvr>
                                      <p:tavLst>
                                        <p:tav tm="0">
                                          <p:val>
                                            <p:strVal val="#ppt_w+.3"/>
                                          </p:val>
                                        </p:tav>
                                        <p:tav tm="100000">
                                          <p:val>
                                            <p:strVal val="#ppt_w"/>
                                          </p:val>
                                        </p:tav>
                                      </p:tavLst>
                                    </p:anim>
                                    <p:anim calcmode="lin" valueType="num">
                                      <p:cBhvr>
                                        <p:cTn id="42" dur="100" fill="hold"/>
                                        <p:tgtEl>
                                          <p:spTgt spid="51"/>
                                        </p:tgtEl>
                                        <p:attrNameLst>
                                          <p:attrName>ppt_h</p:attrName>
                                        </p:attrNameLst>
                                      </p:cBhvr>
                                      <p:tavLst>
                                        <p:tav tm="0">
                                          <p:val>
                                            <p:strVal val="#ppt_h"/>
                                          </p:val>
                                        </p:tav>
                                        <p:tav tm="100000">
                                          <p:val>
                                            <p:strVal val="#ppt_h"/>
                                          </p:val>
                                        </p:tav>
                                      </p:tavLst>
                                    </p:anim>
                                    <p:animEffect transition="in" filter="fade">
                                      <p:cBhvr>
                                        <p:cTn id="43" dur="100"/>
                                        <p:tgtEl>
                                          <p:spTgt spid="51"/>
                                        </p:tgtEl>
                                      </p:cBhvr>
                                    </p:animEffect>
                                  </p:childTnLst>
                                </p:cTn>
                              </p:par>
                            </p:childTnLst>
                          </p:cTn>
                        </p:par>
                        <p:par>
                          <p:cTn id="44" fill="hold">
                            <p:stCondLst>
                              <p:cond delay="1639"/>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par>
                          <p:cTn id="48" fill="hold">
                            <p:stCondLst>
                              <p:cond delay="3639"/>
                            </p:stCondLst>
                            <p:childTnLst>
                              <p:par>
                                <p:cTn id="49" presetID="50" presetClass="entr" presetSubtype="0" decel="100000" fill="hold" grpId="0" nodeType="afterEffect">
                                  <p:stCondLst>
                                    <p:cond delay="0"/>
                                  </p:stCondLst>
                                  <p:iterate type="lt">
                                    <p:tmPct val="10000"/>
                                  </p:iterate>
                                  <p:childTnLst>
                                    <p:set>
                                      <p:cBhvr>
                                        <p:cTn id="50" dur="1" fill="hold">
                                          <p:stCondLst>
                                            <p:cond delay="0"/>
                                          </p:stCondLst>
                                        </p:cTn>
                                        <p:tgtEl>
                                          <p:spTgt spid="4"/>
                                        </p:tgtEl>
                                        <p:attrNameLst>
                                          <p:attrName>style.visibility</p:attrName>
                                        </p:attrNameLst>
                                      </p:cBhvr>
                                      <p:to>
                                        <p:strVal val="visible"/>
                                      </p:to>
                                    </p:set>
                                    <p:anim calcmode="lin" valueType="num">
                                      <p:cBhvr>
                                        <p:cTn id="51" dur="100" fill="hold"/>
                                        <p:tgtEl>
                                          <p:spTgt spid="4"/>
                                        </p:tgtEl>
                                        <p:attrNameLst>
                                          <p:attrName>ppt_w</p:attrName>
                                        </p:attrNameLst>
                                      </p:cBhvr>
                                      <p:tavLst>
                                        <p:tav tm="0">
                                          <p:val>
                                            <p:strVal val="#ppt_w+.3"/>
                                          </p:val>
                                        </p:tav>
                                        <p:tav tm="100000">
                                          <p:val>
                                            <p:strVal val="#ppt_w"/>
                                          </p:val>
                                        </p:tav>
                                      </p:tavLst>
                                    </p:anim>
                                    <p:anim calcmode="lin" valueType="num">
                                      <p:cBhvr>
                                        <p:cTn id="52" dur="100" fill="hold"/>
                                        <p:tgtEl>
                                          <p:spTgt spid="4"/>
                                        </p:tgtEl>
                                        <p:attrNameLst>
                                          <p:attrName>ppt_h</p:attrName>
                                        </p:attrNameLst>
                                      </p:cBhvr>
                                      <p:tavLst>
                                        <p:tav tm="0">
                                          <p:val>
                                            <p:strVal val="#ppt_h"/>
                                          </p:val>
                                        </p:tav>
                                        <p:tav tm="100000">
                                          <p:val>
                                            <p:strVal val="#ppt_h"/>
                                          </p:val>
                                        </p:tav>
                                      </p:tavLst>
                                    </p:anim>
                                    <p:animEffect transition="in" filter="fade">
                                      <p:cBhvr>
                                        <p:cTn id="53" dur="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 grpId="0" animBg="1"/>
      <p:bldP spid="5" grpId="1" animBg="1"/>
      <p:bldP spid="5" grpId="2" animBg="1"/>
      <p:bldP spid="15" grpId="0" animBg="1"/>
      <p:bldP spid="15" grpId="1" animBg="1"/>
      <p:bldP spid="15" grpId="2" animBg="1"/>
      <p:bldP spid="45" grpId="0"/>
      <p:bldP spid="45" grpId="1"/>
      <p:bldP spid="45" grpId="2"/>
      <p:bldP spid="1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bwMode="auto">
          <a:xfrm rot="5400000">
            <a:off x="21565" y="-21564"/>
            <a:ext cx="1207700" cy="1250829"/>
          </a:xfrm>
          <a:custGeom>
            <a:avLst/>
            <a:gdLst>
              <a:gd name="connsiteX0" fmla="*/ 0 w 2825133"/>
              <a:gd name="connsiteY0" fmla="*/ 2167512 h 2176408"/>
              <a:gd name="connsiteX1" fmla="*/ 0 w 2825133"/>
              <a:gd name="connsiteY1" fmla="*/ 966593 h 2176408"/>
              <a:gd name="connsiteX2" fmla="*/ 186635 w 2825133"/>
              <a:gd name="connsiteY2" fmla="*/ 644396 h 2176408"/>
              <a:gd name="connsiteX3" fmla="*/ 1225932 w 2825133"/>
              <a:gd name="connsiteY3" fmla="*/ 43937 h 2176408"/>
              <a:gd name="connsiteX4" fmla="*/ 1599201 w 2825133"/>
              <a:gd name="connsiteY4" fmla="*/ 43937 h 2176408"/>
              <a:gd name="connsiteX5" fmla="*/ 2638499 w 2825133"/>
              <a:gd name="connsiteY5" fmla="*/ 644396 h 2176408"/>
              <a:gd name="connsiteX6" fmla="*/ 2825133 w 2825133"/>
              <a:gd name="connsiteY6" fmla="*/ 966593 h 2176408"/>
              <a:gd name="connsiteX7" fmla="*/ 2825133 w 2825133"/>
              <a:gd name="connsiteY7" fmla="*/ 2167512 h 2176408"/>
              <a:gd name="connsiteX8" fmla="*/ 2823724 w 2825133"/>
              <a:gd name="connsiteY8" fmla="*/ 2176408 h 2176408"/>
              <a:gd name="connsiteX9" fmla="*/ 1409 w 2825133"/>
              <a:gd name="connsiteY9" fmla="*/ 2176408 h 217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133" h="2176408">
                <a:moveTo>
                  <a:pt x="0" y="2167512"/>
                </a:moveTo>
                <a:cubicBezTo>
                  <a:pt x="0" y="966593"/>
                  <a:pt x="0" y="966593"/>
                  <a:pt x="0" y="966593"/>
                </a:cubicBezTo>
                <a:cubicBezTo>
                  <a:pt x="0" y="849430"/>
                  <a:pt x="84169" y="702977"/>
                  <a:pt x="186635" y="644396"/>
                </a:cubicBezTo>
                <a:cubicBezTo>
                  <a:pt x="1225932" y="43937"/>
                  <a:pt x="1225932" y="43937"/>
                  <a:pt x="1225932" y="43937"/>
                </a:cubicBezTo>
                <a:cubicBezTo>
                  <a:pt x="1328398" y="-14645"/>
                  <a:pt x="1496735" y="-14645"/>
                  <a:pt x="1599201" y="43937"/>
                </a:cubicBezTo>
                <a:cubicBezTo>
                  <a:pt x="2638499" y="644396"/>
                  <a:pt x="2638499" y="644396"/>
                  <a:pt x="2638499" y="644396"/>
                </a:cubicBezTo>
                <a:cubicBezTo>
                  <a:pt x="2740965" y="702977"/>
                  <a:pt x="2825133" y="849430"/>
                  <a:pt x="2825133" y="966593"/>
                </a:cubicBezTo>
                <a:lnTo>
                  <a:pt x="2825133" y="2167512"/>
                </a:lnTo>
                <a:lnTo>
                  <a:pt x="2823724" y="2176408"/>
                </a:lnTo>
                <a:lnTo>
                  <a:pt x="1409" y="2176408"/>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35" name="直接连接符 34"/>
          <p:cNvCxnSpPr/>
          <p:nvPr/>
        </p:nvCxnSpPr>
        <p:spPr>
          <a:xfrm>
            <a:off x="1367293" y="809896"/>
            <a:ext cx="9415726" cy="52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2075129" y="232035"/>
            <a:ext cx="3268980" cy="506730"/>
          </a:xfrm>
          <a:prstGeom prst="rect">
            <a:avLst/>
          </a:prstGeom>
          <a:noFill/>
        </p:spPr>
        <p:txBody>
          <a:bodyPr wrap="none" rtlCol="0">
            <a:spAutoFit/>
          </a:bodyPr>
          <a:lstStyle/>
          <a:p>
            <a:r>
              <a:rPr lang="zh-CN" altLang="zh-CN" sz="2700" dirty="0" smtClean="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rPr>
              <a:t>工作人员防护与管理</a:t>
            </a:r>
            <a:endParaRPr lang="zh-CN" altLang="zh-CN" sz="2700" dirty="0" smtClean="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endParaRPr>
          </a:p>
        </p:txBody>
      </p:sp>
      <p:sp>
        <p:nvSpPr>
          <p:cNvPr id="201" name="椭圆 200"/>
          <p:cNvSpPr/>
          <p:nvPr/>
        </p:nvSpPr>
        <p:spPr>
          <a:xfrm>
            <a:off x="1602432" y="341710"/>
            <a:ext cx="274777" cy="274777"/>
          </a:xfrm>
          <a:prstGeom prst="ellipse">
            <a:avLst/>
          </a:prstGeom>
          <a:solidFill>
            <a:schemeClr val="accent1">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pic>
        <p:nvPicPr>
          <p:cNvPr id="36" name="Picture 2" descr="G:\艺萱设计\2019微信二维码\新院标竖版.png"/>
          <p:cNvPicPr>
            <a:picLocks noChangeAspect="1" noChangeArrowheads="1"/>
          </p:cNvPicPr>
          <p:nvPr/>
        </p:nvPicPr>
        <p:blipFill>
          <a:blip r:embed="rId1" cstate="print"/>
          <a:srcRect/>
          <a:stretch>
            <a:fillRect/>
          </a:stretch>
        </p:blipFill>
        <p:spPr bwMode="auto">
          <a:xfrm>
            <a:off x="-149174" y="138023"/>
            <a:ext cx="1489366" cy="845480"/>
          </a:xfrm>
          <a:prstGeom prst="rect">
            <a:avLst/>
          </a:prstGeom>
          <a:noFill/>
        </p:spPr>
      </p:pic>
      <p:sp>
        <p:nvSpPr>
          <p:cNvPr id="2" name="文本框 1"/>
          <p:cNvSpPr txBox="1"/>
          <p:nvPr/>
        </p:nvSpPr>
        <p:spPr>
          <a:xfrm>
            <a:off x="877570" y="1299210"/>
            <a:ext cx="10394315" cy="4061460"/>
          </a:xfrm>
          <a:prstGeom prst="rect">
            <a:avLst/>
          </a:prstGeom>
          <a:noFill/>
        </p:spPr>
        <p:txBody>
          <a:bodyPr wrap="square" rtlCol="0" anchor="t">
            <a:spAutoFit/>
          </a:bodyPr>
          <a:p>
            <a:pPr algn="l"/>
            <a:r>
              <a:rPr lang="en-US" altLang="zh-CN" sz="2400" spc="100">
                <a:solidFill>
                  <a:schemeClr val="tx1"/>
                </a:solidFill>
                <a:effectLst>
                  <a:outerShdw blurRad="38100" dist="19050" dir="2700000" algn="tl" rotWithShape="0">
                    <a:schemeClr val="dk1">
                      <a:alpha val="40000"/>
                    </a:schemeClr>
                  </a:outerShdw>
                </a:effectLst>
                <a:uFillTx/>
                <a:sym typeface="+mn-ea"/>
              </a:rPr>
              <a:t>1.</a:t>
            </a:r>
            <a:r>
              <a:rPr lang="zh-CN" altLang="en-US" sz="2400" spc="100">
                <a:solidFill>
                  <a:schemeClr val="tx1"/>
                </a:solidFill>
                <a:effectLst>
                  <a:outerShdw blurRad="38100" dist="19050" dir="2700000" algn="tl" rotWithShape="0">
                    <a:schemeClr val="dk1">
                      <a:alpha val="40000"/>
                    </a:schemeClr>
                  </a:outerShdw>
                </a:effectLst>
                <a:uFillTx/>
                <a:sym typeface="+mn-ea"/>
              </a:rPr>
              <a:t>按照《新冠肺炎疫情期间医疗机构不同区域工作岗位医务人员风险及个人防护等级划分》要求做好个人防护。</a:t>
            </a:r>
            <a:endParaRPr lang="zh-CN" altLang="en-US" sz="2400" spc="100">
              <a:solidFill>
                <a:schemeClr val="tx1"/>
              </a:solidFill>
              <a:effectLst>
                <a:outerShdw blurRad="38100" dist="19050" dir="2700000" algn="tl" rotWithShape="0">
                  <a:schemeClr val="dk1">
                    <a:alpha val="40000"/>
                  </a:schemeClr>
                </a:outerShdw>
              </a:effectLst>
              <a:uFillTx/>
            </a:endParaRPr>
          </a:p>
          <a:p>
            <a:pPr algn="l"/>
            <a:r>
              <a:rPr lang="en-US" altLang="zh-CN" sz="2400" spc="100">
                <a:solidFill>
                  <a:schemeClr val="tx1"/>
                </a:solidFill>
                <a:effectLst>
                  <a:outerShdw blurRad="38100" dist="19050" dir="2700000" algn="tl" rotWithShape="0">
                    <a:schemeClr val="dk1">
                      <a:alpha val="40000"/>
                    </a:schemeClr>
                  </a:outerShdw>
                </a:effectLst>
                <a:uFillTx/>
                <a:sym typeface="+mn-ea"/>
              </a:rPr>
              <a:t>2.</a:t>
            </a:r>
            <a:r>
              <a:rPr lang="zh-CN" altLang="en-US" sz="2400" spc="100">
                <a:solidFill>
                  <a:schemeClr val="tx1"/>
                </a:solidFill>
                <a:effectLst>
                  <a:outerShdw blurRad="38100" dist="19050" dir="2700000" algn="tl" rotWithShape="0">
                    <a:schemeClr val="dk1">
                      <a:alpha val="40000"/>
                    </a:schemeClr>
                  </a:outerShdw>
                </a:effectLst>
                <a:uFillTx/>
                <a:sym typeface="+mn-ea"/>
              </a:rPr>
              <a:t>工作人员在清洁区更衣间按流程顺序穿戴防护用品。工作期间，须严格规范执行手卫生，接触患者应戴手套，接触患者后、穿戴防护用品前、脱摘防护用品前中后、离开隔离区前、接触污的环境与物品后、体液暴露后、饭前、便后等须洗手或手消毒。</a:t>
            </a:r>
            <a:endParaRPr lang="zh-CN" altLang="en-US" sz="2400" spc="100">
              <a:solidFill>
                <a:schemeClr val="tx1"/>
              </a:solidFill>
              <a:effectLst>
                <a:outerShdw blurRad="38100" dist="19050" dir="2700000" algn="tl" rotWithShape="0">
                  <a:schemeClr val="dk1">
                    <a:alpha val="40000"/>
                  </a:schemeClr>
                </a:outerShdw>
              </a:effectLst>
              <a:uFillTx/>
            </a:endParaRPr>
          </a:p>
          <a:p>
            <a:pPr algn="l"/>
            <a:r>
              <a:rPr lang="en-US" altLang="zh-CN" sz="2400" spc="100">
                <a:solidFill>
                  <a:schemeClr val="tx1"/>
                </a:solidFill>
                <a:effectLst>
                  <a:outerShdw blurRad="38100" dist="19050" dir="2700000" algn="tl" rotWithShape="0">
                    <a:schemeClr val="dk1">
                      <a:alpha val="40000"/>
                    </a:schemeClr>
                  </a:outerShdw>
                </a:effectLst>
                <a:uFillTx/>
                <a:sym typeface="+mn-ea"/>
              </a:rPr>
              <a:t>3.</a:t>
            </a:r>
            <a:r>
              <a:rPr lang="zh-CN" altLang="en-US" sz="2400" spc="100">
                <a:solidFill>
                  <a:schemeClr val="tx1"/>
                </a:solidFill>
                <a:effectLst>
                  <a:outerShdw blurRad="38100" dist="19050" dir="2700000" algn="tl" rotWithShape="0">
                    <a:schemeClr val="dk1">
                      <a:alpha val="40000"/>
                    </a:schemeClr>
                  </a:outerShdw>
                </a:effectLst>
                <a:uFillTx/>
                <a:sym typeface="+mn-ea"/>
              </a:rPr>
              <a:t>工作人员离开隔离间前须严格遵守防护用品的穿脱流程，在指定的缓冲间脱除防护用品、脱防护用品后需在流动水下进手卫生、沐浴更衣。任何防护用品禁止带离隔离区。</a:t>
            </a:r>
            <a:endParaRPr lang="zh-CN" altLang="en-US" sz="2400" spc="100">
              <a:solidFill>
                <a:schemeClr val="tx1"/>
              </a:solidFill>
              <a:effectLst>
                <a:outerShdw blurRad="38100" dist="19050" dir="2700000" algn="tl" rotWithShape="0">
                  <a:schemeClr val="dk1">
                    <a:alpha val="40000"/>
                  </a:schemeClr>
                </a:outerShdw>
              </a:effectLst>
              <a:uFillTx/>
            </a:endParaRPr>
          </a:p>
          <a:p>
            <a:pPr algn="l"/>
            <a:r>
              <a:rPr lang="en-US" altLang="zh-CN" sz="2400" spc="100">
                <a:solidFill>
                  <a:schemeClr val="tx1"/>
                </a:solidFill>
                <a:effectLst>
                  <a:outerShdw blurRad="38100" dist="19050" dir="2700000" algn="tl" rotWithShape="0">
                    <a:schemeClr val="dk1">
                      <a:alpha val="40000"/>
                    </a:schemeClr>
                  </a:outerShdw>
                </a:effectLst>
                <a:uFillTx/>
                <a:sym typeface="+mn-ea"/>
              </a:rPr>
              <a:t>4.</a:t>
            </a:r>
            <a:r>
              <a:rPr lang="zh-CN" altLang="en-US" sz="2400" spc="100">
                <a:solidFill>
                  <a:schemeClr val="tx1"/>
                </a:solidFill>
                <a:effectLst>
                  <a:outerShdw blurRad="38100" dist="19050" dir="2700000" algn="tl" rotWithShape="0">
                    <a:schemeClr val="dk1">
                      <a:alpha val="40000"/>
                    </a:schemeClr>
                  </a:outerShdw>
                </a:effectLst>
                <a:uFillTx/>
                <a:sym typeface="+mn-ea"/>
              </a:rPr>
              <a:t>工作人员上班时禁止使用手机，未执行手卫生不得使用手机。</a:t>
            </a:r>
            <a:endParaRPr lang="zh-CN" altLang="en-US" spc="100">
              <a:solidFill>
                <a:schemeClr val="tx1"/>
              </a:solidFill>
              <a:uFillTx/>
            </a:endParaRPr>
          </a:p>
          <a:p>
            <a:endParaRPr lang="zh-CN" altLang="en-US" spc="100">
              <a:solidFill>
                <a:schemeClr val="tx1"/>
              </a:solidFill>
              <a:uFillTx/>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bwMode="auto">
          <a:xfrm rot="5400000">
            <a:off x="21565" y="-21564"/>
            <a:ext cx="1207700" cy="1250829"/>
          </a:xfrm>
          <a:custGeom>
            <a:avLst/>
            <a:gdLst>
              <a:gd name="connsiteX0" fmla="*/ 0 w 2825133"/>
              <a:gd name="connsiteY0" fmla="*/ 2167512 h 2176408"/>
              <a:gd name="connsiteX1" fmla="*/ 0 w 2825133"/>
              <a:gd name="connsiteY1" fmla="*/ 966593 h 2176408"/>
              <a:gd name="connsiteX2" fmla="*/ 186635 w 2825133"/>
              <a:gd name="connsiteY2" fmla="*/ 644396 h 2176408"/>
              <a:gd name="connsiteX3" fmla="*/ 1225932 w 2825133"/>
              <a:gd name="connsiteY3" fmla="*/ 43937 h 2176408"/>
              <a:gd name="connsiteX4" fmla="*/ 1599201 w 2825133"/>
              <a:gd name="connsiteY4" fmla="*/ 43937 h 2176408"/>
              <a:gd name="connsiteX5" fmla="*/ 2638499 w 2825133"/>
              <a:gd name="connsiteY5" fmla="*/ 644396 h 2176408"/>
              <a:gd name="connsiteX6" fmla="*/ 2825133 w 2825133"/>
              <a:gd name="connsiteY6" fmla="*/ 966593 h 2176408"/>
              <a:gd name="connsiteX7" fmla="*/ 2825133 w 2825133"/>
              <a:gd name="connsiteY7" fmla="*/ 2167512 h 2176408"/>
              <a:gd name="connsiteX8" fmla="*/ 2823724 w 2825133"/>
              <a:gd name="connsiteY8" fmla="*/ 2176408 h 2176408"/>
              <a:gd name="connsiteX9" fmla="*/ 1409 w 2825133"/>
              <a:gd name="connsiteY9" fmla="*/ 2176408 h 217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133" h="2176408">
                <a:moveTo>
                  <a:pt x="0" y="2167512"/>
                </a:moveTo>
                <a:cubicBezTo>
                  <a:pt x="0" y="966593"/>
                  <a:pt x="0" y="966593"/>
                  <a:pt x="0" y="966593"/>
                </a:cubicBezTo>
                <a:cubicBezTo>
                  <a:pt x="0" y="849430"/>
                  <a:pt x="84169" y="702977"/>
                  <a:pt x="186635" y="644396"/>
                </a:cubicBezTo>
                <a:cubicBezTo>
                  <a:pt x="1225932" y="43937"/>
                  <a:pt x="1225932" y="43937"/>
                  <a:pt x="1225932" y="43937"/>
                </a:cubicBezTo>
                <a:cubicBezTo>
                  <a:pt x="1328398" y="-14645"/>
                  <a:pt x="1496735" y="-14645"/>
                  <a:pt x="1599201" y="43937"/>
                </a:cubicBezTo>
                <a:cubicBezTo>
                  <a:pt x="2638499" y="644396"/>
                  <a:pt x="2638499" y="644396"/>
                  <a:pt x="2638499" y="644396"/>
                </a:cubicBezTo>
                <a:cubicBezTo>
                  <a:pt x="2740965" y="702977"/>
                  <a:pt x="2825133" y="849430"/>
                  <a:pt x="2825133" y="966593"/>
                </a:cubicBezTo>
                <a:lnTo>
                  <a:pt x="2825133" y="2167512"/>
                </a:lnTo>
                <a:lnTo>
                  <a:pt x="2823724" y="2176408"/>
                </a:lnTo>
                <a:lnTo>
                  <a:pt x="1409" y="2176408"/>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35" name="直接连接符 34"/>
          <p:cNvCxnSpPr/>
          <p:nvPr/>
        </p:nvCxnSpPr>
        <p:spPr>
          <a:xfrm>
            <a:off x="1367293" y="809896"/>
            <a:ext cx="9415726" cy="52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2084654" y="226320"/>
            <a:ext cx="3268980" cy="506730"/>
          </a:xfrm>
          <a:prstGeom prst="rect">
            <a:avLst/>
          </a:prstGeom>
          <a:noFill/>
        </p:spPr>
        <p:txBody>
          <a:bodyPr wrap="none" rtlCol="0">
            <a:spAutoFit/>
          </a:bodyPr>
          <a:lstStyle/>
          <a:p>
            <a:pPr algn="l"/>
            <a:r>
              <a:rPr lang="zh-CN" altLang="zh-CN"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环境物表及物品消毒</a:t>
            </a:r>
            <a:endParaRPr lang="zh-CN" altLang="zh-CN"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1" name="椭圆 200"/>
          <p:cNvSpPr/>
          <p:nvPr/>
        </p:nvSpPr>
        <p:spPr>
          <a:xfrm>
            <a:off x="1602432" y="341710"/>
            <a:ext cx="274777" cy="274777"/>
          </a:xfrm>
          <a:prstGeom prst="ellipse">
            <a:avLst/>
          </a:prstGeom>
          <a:solidFill>
            <a:schemeClr val="accent1">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pic>
        <p:nvPicPr>
          <p:cNvPr id="31" name="Picture 2" descr="G:\艺萱设计\2019微信二维码\新院标竖版.png"/>
          <p:cNvPicPr>
            <a:picLocks noChangeAspect="1" noChangeArrowheads="1"/>
          </p:cNvPicPr>
          <p:nvPr/>
        </p:nvPicPr>
        <p:blipFill>
          <a:blip r:embed="rId1" cstate="print"/>
          <a:srcRect/>
          <a:stretch>
            <a:fillRect/>
          </a:stretch>
        </p:blipFill>
        <p:spPr bwMode="auto">
          <a:xfrm>
            <a:off x="-149174" y="138023"/>
            <a:ext cx="1489366" cy="845480"/>
          </a:xfrm>
          <a:prstGeom prst="rect">
            <a:avLst/>
          </a:prstGeom>
          <a:noFill/>
        </p:spPr>
      </p:pic>
      <p:sp>
        <p:nvSpPr>
          <p:cNvPr id="7" name="文本框 6"/>
          <p:cNvSpPr txBox="1"/>
          <p:nvPr/>
        </p:nvSpPr>
        <p:spPr>
          <a:xfrm>
            <a:off x="727710" y="982980"/>
            <a:ext cx="11299825" cy="7477760"/>
          </a:xfrm>
          <a:prstGeom prst="rect">
            <a:avLst/>
          </a:prstGeom>
          <a:noFill/>
        </p:spPr>
        <p:txBody>
          <a:bodyPr wrap="square" rtlCol="0" anchor="t">
            <a:spAutoFit/>
          </a:bodyPr>
          <a:p>
            <a:r>
              <a:rPr lang="zh-CN" altLang="en-US"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一</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空气消毒</a:t>
            </a:r>
            <a:endParaRPr lang="zh-CN" altLang="en-US" sz="2400">
              <a:solidFill>
                <a:schemeClr val="tx1"/>
              </a:solidFill>
              <a:effectLst>
                <a:outerShdw blurRad="38100" dist="19050" dir="2700000" algn="tl" rotWithShape="0">
                  <a:schemeClr val="dk1">
                    <a:alpha val="40000"/>
                  </a:schemeClr>
                </a:outerShdw>
              </a:effectLst>
              <a:sym typeface="+mn-ea"/>
            </a:endParaRPr>
          </a:p>
          <a:p>
            <a:r>
              <a:rPr lang="en-US" altLang="zh-CN" sz="2400">
                <a:solidFill>
                  <a:schemeClr val="tx1"/>
                </a:solidFill>
                <a:effectLst>
                  <a:outerShdw blurRad="38100" dist="19050" dir="2700000" algn="tl" rotWithShape="0">
                    <a:schemeClr val="dk1">
                      <a:alpha val="40000"/>
                    </a:schemeClr>
                  </a:outerShdw>
                </a:effectLst>
                <a:sym typeface="+mn-ea"/>
              </a:rPr>
              <a:t>1</a:t>
            </a:r>
            <a:r>
              <a:rPr lang="en-US" altLang="zh-CN" sz="2000">
                <a:solidFill>
                  <a:schemeClr val="tx1"/>
                </a:solidFill>
                <a:effectLst>
                  <a:outerShdw blurRad="38100" dist="19050" dir="2700000" algn="tl" rotWithShape="0">
                    <a:schemeClr val="dk1">
                      <a:alpha val="40000"/>
                    </a:schemeClr>
                  </a:outerShdw>
                </a:effectLst>
                <a:sym typeface="+mn-ea"/>
              </a:rPr>
              <a:t>.</a:t>
            </a:r>
            <a:r>
              <a:rPr lang="zh-CN" altLang="en-US" sz="2400">
                <a:solidFill>
                  <a:schemeClr val="tx1"/>
                </a:solidFill>
                <a:effectLst>
                  <a:outerShdw blurRad="38100" dist="19050" dir="2700000" algn="tl" rotWithShape="0">
                    <a:schemeClr val="dk1">
                      <a:alpha val="40000"/>
                    </a:schemeClr>
                  </a:outerShdw>
                </a:effectLst>
                <a:sym typeface="+mn-ea"/>
              </a:rPr>
              <a:t>能开窗的区域须开窗通风，加强空气流通，不使用窗帘。</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2.</a:t>
            </a:r>
            <a:r>
              <a:rPr lang="zh-CN" altLang="en-US" sz="2400">
                <a:solidFill>
                  <a:schemeClr val="tx1"/>
                </a:solidFill>
                <a:effectLst>
                  <a:outerShdw blurRad="38100" dist="19050" dir="2700000" algn="tl" rotWithShape="0">
                    <a:schemeClr val="dk1">
                      <a:alpha val="40000"/>
                    </a:schemeClr>
                  </a:outerShdw>
                </a:effectLst>
              </a:rPr>
              <a:t>不能开窗通风的区域采用人机共存空气消毒机进行空气消毒</a:t>
            </a:r>
            <a:r>
              <a:rPr lang="zh-CN" altLang="en-US" sz="2400">
                <a:effectLst>
                  <a:outerShdw blurRad="38100" dist="19050" dir="2700000" algn="tl" rotWithShape="0">
                    <a:schemeClr val="dk1">
                      <a:alpha val="40000"/>
                    </a:schemeClr>
                  </a:outerShdw>
                </a:effectLst>
                <a:sym typeface="+mn-ea"/>
              </a:rPr>
              <a:t>。</a:t>
            </a:r>
            <a:endParaRPr lang="zh-CN" altLang="en-US" sz="2400">
              <a:effectLst>
                <a:outerShdw blurRad="38100" dist="19050" dir="2700000" algn="tl" rotWithShape="0">
                  <a:schemeClr val="dk1">
                    <a:alpha val="40000"/>
                  </a:schemeClr>
                </a:outerShdw>
              </a:effectLst>
              <a:sym typeface="+mn-ea"/>
            </a:endParaRPr>
          </a:p>
          <a:p>
            <a:r>
              <a:rPr lang="zh-CN" altLang="en-US"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二</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环境物表消毒</a:t>
            </a:r>
            <a:endParaRPr lang="zh-CN" altLang="en-US" sz="2400">
              <a:solidFill>
                <a:schemeClr val="tx1"/>
              </a:solidFill>
              <a:effectLst>
                <a:outerShdw blurRad="38100" dist="19050" dir="2700000" algn="tl" rotWithShape="0">
                  <a:schemeClr val="dk1">
                    <a:alpha val="40000"/>
                  </a:schemeClr>
                </a:outerShdw>
              </a:effectLst>
              <a:sym typeface="+mn-ea"/>
            </a:endParaRPr>
          </a:p>
          <a:p>
            <a:r>
              <a:rPr lang="en-US" altLang="zh-CN" sz="2400">
                <a:solidFill>
                  <a:schemeClr val="tx1"/>
                </a:solidFill>
                <a:effectLst>
                  <a:outerShdw blurRad="38100" dist="19050" dir="2700000" algn="tl" rotWithShape="0">
                    <a:schemeClr val="dk1">
                      <a:alpha val="40000"/>
                    </a:schemeClr>
                  </a:outerShdw>
                </a:effectLst>
              </a:rPr>
              <a:t>1.</a:t>
            </a:r>
            <a:r>
              <a:rPr lang="zh-CN" altLang="en-US" sz="2400">
                <a:solidFill>
                  <a:schemeClr val="tx1"/>
                </a:solidFill>
                <a:effectLst>
                  <a:outerShdw blurRad="38100" dist="19050" dir="2700000" algn="tl" rotWithShape="0">
                    <a:schemeClr val="dk1">
                      <a:alpha val="40000"/>
                    </a:schemeClr>
                  </a:outerShdw>
                </a:effectLst>
              </a:rPr>
              <a:t>医务人员办公区、更衣室、休息室等区域物表用500mg/L 的含氯消毒液每天擦拭至少2次，地面用</a:t>
            </a:r>
            <a:r>
              <a:rPr lang="en-US" altLang="zh-CN" sz="2400">
                <a:solidFill>
                  <a:schemeClr val="tx1"/>
                </a:solidFill>
                <a:effectLst>
                  <a:outerShdw blurRad="38100" dist="19050" dir="2700000" algn="tl" rotWithShape="0">
                    <a:schemeClr val="dk1">
                      <a:alpha val="40000"/>
                    </a:schemeClr>
                  </a:outerShdw>
                </a:effectLst>
              </a:rPr>
              <a:t>10</a:t>
            </a:r>
            <a:r>
              <a:rPr lang="zh-CN" altLang="en-US" sz="2400">
                <a:solidFill>
                  <a:schemeClr val="tx1"/>
                </a:solidFill>
                <a:effectLst>
                  <a:outerShdw blurRad="38100" dist="19050" dir="2700000" algn="tl" rotWithShape="0">
                    <a:schemeClr val="dk1">
                      <a:alpha val="40000"/>
                    </a:schemeClr>
                  </a:outerShdw>
                </a:effectLst>
              </a:rPr>
              <a:t>00mg/L 的含氯消毒液拖拭每天2次。</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2</a:t>
            </a:r>
            <a:r>
              <a:rPr lang="zh-CN" altLang="en-US" sz="2400">
                <a:solidFill>
                  <a:schemeClr val="tx1"/>
                </a:solidFill>
                <a:effectLst>
                  <a:outerShdw blurRad="38100" dist="19050" dir="2700000" algn="tl" rotWithShape="0">
                    <a:schemeClr val="dk1">
                      <a:alpha val="40000"/>
                    </a:schemeClr>
                  </a:outerShdw>
                </a:effectLst>
              </a:rPr>
              <a:t>.中心台物表每天用1000mg/L 的含氯消毒液擦拭至少</a:t>
            </a:r>
            <a:r>
              <a:rPr lang="en-US" altLang="zh-CN" sz="2400">
                <a:solidFill>
                  <a:schemeClr val="tx1"/>
                </a:solidFill>
                <a:effectLst>
                  <a:outerShdw blurRad="38100" dist="19050" dir="2700000" algn="tl" rotWithShape="0">
                    <a:schemeClr val="dk1">
                      <a:alpha val="40000"/>
                    </a:schemeClr>
                  </a:outerShdw>
                </a:effectLst>
              </a:rPr>
              <a:t>4</a:t>
            </a:r>
            <a:r>
              <a:rPr lang="zh-CN" altLang="en-US" sz="2400">
                <a:solidFill>
                  <a:schemeClr val="tx1"/>
                </a:solidFill>
                <a:effectLst>
                  <a:outerShdw blurRad="38100" dist="19050" dir="2700000" algn="tl" rotWithShape="0">
                    <a:schemeClr val="dk1">
                      <a:alpha val="40000"/>
                    </a:schemeClr>
                  </a:outerShdw>
                </a:effectLst>
              </a:rPr>
              <a:t> 次（注意对电脑鼠标、电脑键盘、门把手、办公桌面、椅子、水龙头等高频接触物表的消毒）</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3.</a:t>
            </a:r>
            <a:r>
              <a:rPr lang="zh-CN" altLang="en-US" sz="2400">
                <a:solidFill>
                  <a:schemeClr val="tx1"/>
                </a:solidFill>
                <a:effectLst>
                  <a:outerShdw blurRad="38100" dist="19050" dir="2700000" algn="tl" rotWithShape="0">
                    <a:schemeClr val="dk1">
                      <a:alpha val="40000"/>
                    </a:schemeClr>
                  </a:outerShdw>
                </a:effectLst>
              </a:rPr>
              <a:t>医护人员卫生间用1000mg/L 含氯消毒液擦拭台面、坐便器、洗手池等，每天</a:t>
            </a:r>
            <a:r>
              <a:rPr lang="en-US" altLang="zh-CN" sz="2400">
                <a:solidFill>
                  <a:schemeClr val="tx1"/>
                </a:solidFill>
                <a:effectLst>
                  <a:outerShdw blurRad="38100" dist="19050" dir="2700000" algn="tl" rotWithShape="0">
                    <a:schemeClr val="dk1">
                      <a:alpha val="40000"/>
                    </a:schemeClr>
                  </a:outerShdw>
                </a:effectLst>
              </a:rPr>
              <a:t>4</a:t>
            </a:r>
            <a:r>
              <a:rPr lang="zh-CN" altLang="zh-CN" sz="2400">
                <a:solidFill>
                  <a:schemeClr val="tx1"/>
                </a:solidFill>
                <a:effectLst>
                  <a:outerShdw blurRad="38100" dist="19050" dir="2700000" algn="tl" rotWithShape="0">
                    <a:schemeClr val="dk1">
                      <a:alpha val="40000"/>
                    </a:schemeClr>
                  </a:outerShdw>
                </a:effectLst>
              </a:rPr>
              <a:t>次</a:t>
            </a:r>
            <a:r>
              <a:rPr lang="zh-CN" altLang="en-US" sz="2400">
                <a:solidFill>
                  <a:schemeClr val="tx1"/>
                </a:solidFill>
                <a:effectLst>
                  <a:outerShdw blurRad="38100" dist="19050" dir="2700000" algn="tl" rotWithShape="0">
                    <a:schemeClr val="dk1">
                      <a:alpha val="40000"/>
                    </a:schemeClr>
                  </a:outerShdw>
                </a:effectLst>
              </a:rPr>
              <a:t>。</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4</a:t>
            </a:r>
            <a:r>
              <a:rPr lang="zh-CN" altLang="en-US" sz="2400">
                <a:solidFill>
                  <a:schemeClr val="tx1"/>
                </a:solidFill>
                <a:effectLst>
                  <a:outerShdw blurRad="38100" dist="19050" dir="2700000" algn="tl" rotWithShape="0">
                    <a:schemeClr val="dk1">
                      <a:alpha val="40000"/>
                    </a:schemeClr>
                  </a:outerShdw>
                </a:effectLst>
              </a:rPr>
              <a:t>.清洁工具应分区使用，实行颜色标记或区分，禁止交叉使用。每次使用后用</a:t>
            </a:r>
            <a:r>
              <a:rPr lang="en-US" altLang="zh-CN" sz="2400">
                <a:solidFill>
                  <a:schemeClr val="tx1"/>
                </a:solidFill>
                <a:effectLst>
                  <a:outerShdw blurRad="38100" dist="19050" dir="2700000" algn="tl" rotWithShape="0">
                    <a:schemeClr val="dk1">
                      <a:alpha val="40000"/>
                    </a:schemeClr>
                  </a:outerShdw>
                </a:effectLst>
              </a:rPr>
              <a:t>10</a:t>
            </a:r>
            <a:r>
              <a:rPr lang="zh-CN" altLang="en-US" sz="2400">
                <a:solidFill>
                  <a:schemeClr val="tx1"/>
                </a:solidFill>
                <a:effectLst>
                  <a:outerShdw blurRad="38100" dist="19050" dir="2700000" algn="tl" rotWithShape="0">
                    <a:schemeClr val="dk1">
                      <a:alpha val="40000"/>
                    </a:schemeClr>
                  </a:outerShdw>
                </a:effectLst>
              </a:rPr>
              <a:t>00mg/L 含氯消毒液浸泡消毒30分钟，清水冲洗干净，晾干备用。</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5.</a:t>
            </a:r>
            <a:r>
              <a:rPr lang="zh-CN" altLang="en-US" sz="2400">
                <a:solidFill>
                  <a:schemeClr val="tx1"/>
                </a:solidFill>
                <a:effectLst>
                  <a:outerShdw blurRad="38100" dist="19050" dir="2700000" algn="tl" rotWithShape="0">
                    <a:schemeClr val="dk1">
                      <a:alpha val="40000"/>
                    </a:schemeClr>
                  </a:outerShdw>
                </a:effectLst>
              </a:rPr>
              <a:t>每天至少四次进行环境物体表面及地面消毒处理，使</a:t>
            </a:r>
            <a:r>
              <a:rPr lang="zh-CN" altLang="en-US" sz="2400">
                <a:effectLst>
                  <a:outerShdw blurRad="38100" dist="19050" dir="2700000" algn="tl" rotWithShape="0">
                    <a:schemeClr val="dk1">
                      <a:alpha val="40000"/>
                    </a:schemeClr>
                  </a:outerShdw>
                </a:effectLst>
                <a:sym typeface="+mn-ea"/>
              </a:rPr>
              <a:t>用</a:t>
            </a:r>
            <a:r>
              <a:rPr lang="en-US" altLang="zh-CN" sz="2400">
                <a:effectLst>
                  <a:outerShdw blurRad="38100" dist="19050" dir="2700000" algn="tl" rotWithShape="0">
                    <a:schemeClr val="dk1">
                      <a:alpha val="40000"/>
                    </a:schemeClr>
                  </a:outerShdw>
                </a:effectLst>
                <a:sym typeface="+mn-ea"/>
              </a:rPr>
              <a:t>10</a:t>
            </a:r>
            <a:r>
              <a:rPr lang="zh-CN" altLang="en-US" sz="2400">
                <a:effectLst>
                  <a:outerShdw blurRad="38100" dist="19050" dir="2700000" algn="tl" rotWithShape="0">
                    <a:schemeClr val="dk1">
                      <a:alpha val="40000"/>
                    </a:schemeClr>
                  </a:outerShdw>
                </a:effectLst>
                <a:sym typeface="+mn-ea"/>
              </a:rPr>
              <a:t>00mg/L 的含氯消毒液进行擦拭消毒。</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6.</a:t>
            </a:r>
            <a:r>
              <a:rPr lang="zh-CN" altLang="en-US" sz="2400">
                <a:solidFill>
                  <a:schemeClr val="tx1"/>
                </a:solidFill>
                <a:effectLst>
                  <a:outerShdw blurRad="38100" dist="19050" dir="2700000" algn="tl" rotWithShape="0">
                    <a:schemeClr val="dk1">
                      <a:alpha val="40000"/>
                    </a:schemeClr>
                  </a:outerShdw>
                </a:effectLst>
              </a:rPr>
              <a:t>被患者少量污染物</a:t>
            </a:r>
            <a:r>
              <a:rPr lang="en-US" altLang="zh-CN"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血液 分泌物等）可用一次性吸水材料（如纱布  抹布等</a:t>
            </a:r>
            <a:r>
              <a:rPr lang="en-US" altLang="zh-CN"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沾取有效氯</a:t>
            </a:r>
            <a:r>
              <a:rPr lang="en-US" altLang="zh-CN" sz="2400">
                <a:solidFill>
                  <a:schemeClr val="tx1"/>
                </a:solidFill>
                <a:effectLst>
                  <a:outerShdw blurRad="38100" dist="19050" dir="2700000" algn="tl" rotWithShape="0">
                    <a:schemeClr val="dk1">
                      <a:alpha val="40000"/>
                    </a:schemeClr>
                  </a:outerShdw>
                </a:effectLst>
              </a:rPr>
              <a:t>5000~10000</a:t>
            </a:r>
            <a:r>
              <a:rPr lang="zh-CN" altLang="en-US" sz="2400">
                <a:effectLst>
                  <a:outerShdw blurRad="38100" dist="19050" dir="2700000" algn="tl" rotWithShape="0">
                    <a:schemeClr val="dk1">
                      <a:alpha val="40000"/>
                    </a:schemeClr>
                  </a:outerShdw>
                </a:effectLst>
                <a:sym typeface="+mn-ea"/>
              </a:rPr>
              <a:t>mg/L 含氯消毒液小心移除，再用</a:t>
            </a:r>
            <a:r>
              <a:rPr lang="en-US" altLang="zh-CN" sz="2400">
                <a:effectLst>
                  <a:outerShdw blurRad="38100" dist="19050" dir="2700000" algn="tl" rotWithShape="0">
                    <a:schemeClr val="dk1">
                      <a:alpha val="40000"/>
                    </a:schemeClr>
                  </a:outerShdw>
                </a:effectLst>
                <a:sym typeface="+mn-ea"/>
              </a:rPr>
              <a:t>1000</a:t>
            </a:r>
            <a:r>
              <a:rPr lang="zh-CN" altLang="en-US" sz="2400">
                <a:effectLst>
                  <a:outerShdw blurRad="38100" dist="19050" dir="2700000" algn="tl" rotWithShape="0">
                    <a:schemeClr val="dk1">
                      <a:alpha val="40000"/>
                    </a:schemeClr>
                  </a:outerShdw>
                </a:effectLst>
                <a:sym typeface="+mn-ea"/>
              </a:rPr>
              <a:t>mg/L 的含氯消毒液进行擦拭消毒。</a:t>
            </a:r>
            <a:endParaRPr lang="zh-CN" altLang="en-US" sz="2400">
              <a:solidFill>
                <a:schemeClr val="tx1"/>
              </a:solidFill>
              <a:effectLst>
                <a:outerShdw blurRad="38100" dist="19050" dir="2700000" algn="tl" rotWithShape="0">
                  <a:schemeClr val="dk1">
                    <a:alpha val="40000"/>
                  </a:schemeClr>
                </a:outerShdw>
              </a:effectLst>
            </a:endParaRPr>
          </a:p>
          <a:p>
            <a:endParaRPr lang="zh-CN" altLang="en-US" sz="2400">
              <a:solidFill>
                <a:schemeClr val="tx1"/>
              </a:solidFill>
              <a:effectLst>
                <a:outerShdw blurRad="38100" dist="19050" dir="2700000" algn="tl" rotWithShape="0">
                  <a:schemeClr val="dk1">
                    <a:alpha val="40000"/>
                  </a:schemeClr>
                </a:outerShdw>
              </a:effectLst>
            </a:endParaRPr>
          </a:p>
          <a:p>
            <a:endParaRPr lang="zh-CN" altLang="en-US" sz="2400">
              <a:solidFill>
                <a:schemeClr val="tx1"/>
              </a:solidFill>
              <a:effectLst>
                <a:outerShdw blurRad="38100" dist="19050" dir="2700000" algn="tl" rotWithShape="0">
                  <a:schemeClr val="dk1">
                    <a:alpha val="40000"/>
                  </a:schemeClr>
                </a:outerShdw>
              </a:effectLst>
            </a:endParaRPr>
          </a:p>
          <a:p>
            <a:endParaRPr lang="zh-CN" altLang="en-US" sz="2400">
              <a:solidFill>
                <a:schemeClr val="tx1"/>
              </a:solidFill>
              <a:effectLst>
                <a:outerShdw blurRad="38100" dist="19050" dir="2700000" algn="tl" rotWithShape="0">
                  <a:schemeClr val="dk1">
                    <a:alpha val="40000"/>
                  </a:schemeClr>
                </a:outerShdw>
              </a:effectLst>
            </a:endParaRPr>
          </a:p>
          <a:p>
            <a:endParaRPr lang="zh-CN" altLang="en-US" sz="240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bwMode="auto">
          <a:xfrm rot="5400000">
            <a:off x="21565" y="-21564"/>
            <a:ext cx="1207700" cy="1250829"/>
          </a:xfrm>
          <a:custGeom>
            <a:avLst/>
            <a:gdLst>
              <a:gd name="connsiteX0" fmla="*/ 0 w 2825133"/>
              <a:gd name="connsiteY0" fmla="*/ 2167512 h 2176408"/>
              <a:gd name="connsiteX1" fmla="*/ 0 w 2825133"/>
              <a:gd name="connsiteY1" fmla="*/ 966593 h 2176408"/>
              <a:gd name="connsiteX2" fmla="*/ 186635 w 2825133"/>
              <a:gd name="connsiteY2" fmla="*/ 644396 h 2176408"/>
              <a:gd name="connsiteX3" fmla="*/ 1225932 w 2825133"/>
              <a:gd name="connsiteY3" fmla="*/ 43937 h 2176408"/>
              <a:gd name="connsiteX4" fmla="*/ 1599201 w 2825133"/>
              <a:gd name="connsiteY4" fmla="*/ 43937 h 2176408"/>
              <a:gd name="connsiteX5" fmla="*/ 2638499 w 2825133"/>
              <a:gd name="connsiteY5" fmla="*/ 644396 h 2176408"/>
              <a:gd name="connsiteX6" fmla="*/ 2825133 w 2825133"/>
              <a:gd name="connsiteY6" fmla="*/ 966593 h 2176408"/>
              <a:gd name="connsiteX7" fmla="*/ 2825133 w 2825133"/>
              <a:gd name="connsiteY7" fmla="*/ 2167512 h 2176408"/>
              <a:gd name="connsiteX8" fmla="*/ 2823724 w 2825133"/>
              <a:gd name="connsiteY8" fmla="*/ 2176408 h 2176408"/>
              <a:gd name="connsiteX9" fmla="*/ 1409 w 2825133"/>
              <a:gd name="connsiteY9" fmla="*/ 2176408 h 217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133" h="2176408">
                <a:moveTo>
                  <a:pt x="0" y="2167512"/>
                </a:moveTo>
                <a:cubicBezTo>
                  <a:pt x="0" y="966593"/>
                  <a:pt x="0" y="966593"/>
                  <a:pt x="0" y="966593"/>
                </a:cubicBezTo>
                <a:cubicBezTo>
                  <a:pt x="0" y="849430"/>
                  <a:pt x="84169" y="702977"/>
                  <a:pt x="186635" y="644396"/>
                </a:cubicBezTo>
                <a:cubicBezTo>
                  <a:pt x="1225932" y="43937"/>
                  <a:pt x="1225932" y="43937"/>
                  <a:pt x="1225932" y="43937"/>
                </a:cubicBezTo>
                <a:cubicBezTo>
                  <a:pt x="1328398" y="-14645"/>
                  <a:pt x="1496735" y="-14645"/>
                  <a:pt x="1599201" y="43937"/>
                </a:cubicBezTo>
                <a:cubicBezTo>
                  <a:pt x="2638499" y="644396"/>
                  <a:pt x="2638499" y="644396"/>
                  <a:pt x="2638499" y="644396"/>
                </a:cubicBezTo>
                <a:cubicBezTo>
                  <a:pt x="2740965" y="702977"/>
                  <a:pt x="2825133" y="849430"/>
                  <a:pt x="2825133" y="966593"/>
                </a:cubicBezTo>
                <a:lnTo>
                  <a:pt x="2825133" y="2167512"/>
                </a:lnTo>
                <a:lnTo>
                  <a:pt x="2823724" y="2176408"/>
                </a:lnTo>
                <a:lnTo>
                  <a:pt x="1409" y="2176408"/>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35" name="直接连接符 34"/>
          <p:cNvCxnSpPr/>
          <p:nvPr/>
        </p:nvCxnSpPr>
        <p:spPr>
          <a:xfrm>
            <a:off x="1367293" y="809896"/>
            <a:ext cx="9415726" cy="52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1602432" y="341710"/>
            <a:ext cx="274777" cy="274777"/>
          </a:xfrm>
          <a:prstGeom prst="ellipse">
            <a:avLst/>
          </a:prstGeom>
          <a:solidFill>
            <a:schemeClr val="accent1">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pic>
        <p:nvPicPr>
          <p:cNvPr id="31" name="Picture 2" descr="G:\艺萱设计\2019微信二维码\新院标竖版.png"/>
          <p:cNvPicPr>
            <a:picLocks noChangeAspect="1" noChangeArrowheads="1"/>
          </p:cNvPicPr>
          <p:nvPr/>
        </p:nvPicPr>
        <p:blipFill>
          <a:blip r:embed="rId1" cstate="print"/>
          <a:srcRect/>
          <a:stretch>
            <a:fillRect/>
          </a:stretch>
        </p:blipFill>
        <p:spPr bwMode="auto">
          <a:xfrm>
            <a:off x="-149174" y="138023"/>
            <a:ext cx="1489366" cy="845480"/>
          </a:xfrm>
          <a:prstGeom prst="rect">
            <a:avLst/>
          </a:prstGeom>
          <a:noFill/>
        </p:spPr>
      </p:pic>
      <p:sp>
        <p:nvSpPr>
          <p:cNvPr id="2" name="文本框 1"/>
          <p:cNvSpPr txBox="1"/>
          <p:nvPr/>
        </p:nvSpPr>
        <p:spPr>
          <a:xfrm>
            <a:off x="1080135" y="862330"/>
            <a:ext cx="10428605" cy="2676525"/>
          </a:xfrm>
          <a:prstGeom prst="rect">
            <a:avLst/>
          </a:prstGeom>
          <a:noFill/>
        </p:spPr>
        <p:txBody>
          <a:bodyPr wrap="square" rtlCol="0" anchor="t">
            <a:spAutoFit/>
          </a:bodyPr>
          <a:p>
            <a:r>
              <a:rPr lang="zh-CN" altLang="en-US"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诊疗用品消毒</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1.与病人皮肤直接接触的诊疗床单、被单等须一人一用一更换。</a:t>
            </a:r>
            <a:endParaRPr lang="zh-CN" altLang="en-US" sz="2400">
              <a:solidFill>
                <a:schemeClr val="tx1"/>
              </a:solidFill>
              <a:effectLst>
                <a:outerShdw blurRad="38100" dist="19050" dir="2700000" algn="tl" rotWithShape="0">
                  <a:schemeClr val="dk1">
                    <a:alpha val="40000"/>
                  </a:schemeClr>
                </a:outerShdw>
              </a:effectLst>
            </a:endParaRPr>
          </a:p>
          <a:p>
            <a:r>
              <a:rPr lang="zh-CN" altLang="en-US" sz="2400">
                <a:solidFill>
                  <a:schemeClr val="tx1"/>
                </a:solidFill>
                <a:effectLst>
                  <a:outerShdw blurRad="38100" dist="19050" dir="2700000" algn="tl" rotWithShape="0">
                    <a:schemeClr val="dk1">
                      <a:alpha val="40000"/>
                    </a:schemeClr>
                  </a:outerShdw>
                </a:effectLst>
              </a:rPr>
              <a:t>2.听诊器用75%酒精进行擦拭消毒，执行一人一用一消毒。</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3.</a:t>
            </a:r>
            <a:r>
              <a:rPr lang="zh-CN" altLang="en-US" sz="2400">
                <a:solidFill>
                  <a:schemeClr val="tx1"/>
                </a:solidFill>
                <a:effectLst>
                  <a:outerShdw blurRad="38100" dist="19050" dir="2700000" algn="tl" rotWithShape="0">
                    <a:schemeClr val="dk1">
                      <a:alpha val="40000"/>
                    </a:schemeClr>
                  </a:outerShdw>
                </a:effectLst>
              </a:rPr>
              <a:t>工作人员复用物品（如拖鞋等）可采用含有效氯2000mg/L 的含氯消毒液浸泡30分钟后，再按照常规程序进行处理。</a:t>
            </a:r>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4.</a:t>
            </a:r>
            <a:r>
              <a:rPr lang="zh-CN" altLang="en-US" sz="2400">
                <a:solidFill>
                  <a:schemeClr val="tx1"/>
                </a:solidFill>
                <a:effectLst>
                  <a:outerShdw blurRad="38100" dist="19050" dir="2700000" algn="tl" rotWithShape="0">
                    <a:schemeClr val="dk1">
                      <a:alpha val="40000"/>
                    </a:schemeClr>
                  </a:outerShdw>
                </a:effectLst>
              </a:rPr>
              <a:t>护目镜使用后用</a:t>
            </a:r>
            <a:r>
              <a:rPr lang="en-US" altLang="zh-CN" sz="2400">
                <a:solidFill>
                  <a:schemeClr val="tx1"/>
                </a:solidFill>
                <a:effectLst>
                  <a:outerShdw blurRad="38100" dist="19050" dir="2700000" algn="tl" rotWithShape="0">
                    <a:schemeClr val="dk1">
                      <a:alpha val="40000"/>
                    </a:schemeClr>
                  </a:outerShdw>
                </a:effectLst>
              </a:rPr>
              <a:t>1000mg/L</a:t>
            </a:r>
            <a:r>
              <a:rPr lang="zh-CN" altLang="en-US" sz="2400">
                <a:solidFill>
                  <a:schemeClr val="tx1"/>
                </a:solidFill>
                <a:effectLst>
                  <a:outerShdw blurRad="38100" dist="19050" dir="2700000" algn="tl" rotWithShape="0">
                    <a:schemeClr val="dk1">
                      <a:alpha val="40000"/>
                    </a:schemeClr>
                  </a:outerShdw>
                </a:effectLst>
              </a:rPr>
              <a:t>含氯消毒剂浸泡</a:t>
            </a:r>
            <a:r>
              <a:rPr lang="zh-CN" altLang="en-US" sz="2400">
                <a:effectLst>
                  <a:outerShdw blurRad="38100" dist="19050" dir="2700000" algn="tl" rotWithShape="0">
                    <a:schemeClr val="dk1">
                      <a:alpha val="40000"/>
                    </a:schemeClr>
                  </a:outerShdw>
                </a:effectLst>
                <a:sym typeface="+mn-ea"/>
              </a:rPr>
              <a:t>30分钟后晾干备用。</a:t>
            </a:r>
            <a:endParaRPr lang="zh-CN" altLang="en-US" sz="2400">
              <a:effectLst>
                <a:outerShdw blurRad="38100" dist="19050" dir="2700000" algn="tl" rotWithShape="0">
                  <a:schemeClr val="dk1">
                    <a:alpha val="40000"/>
                  </a:schemeClr>
                </a:outerShdw>
              </a:effectLst>
              <a:sym typeface="+mn-ea"/>
            </a:endParaRPr>
          </a:p>
          <a:p>
            <a:r>
              <a:rPr lang="en-US" altLang="zh-CN" sz="2400">
                <a:solidFill>
                  <a:schemeClr val="tx1"/>
                </a:solidFill>
                <a:effectLst>
                  <a:outerShdw blurRad="38100" dist="19050" dir="2700000" algn="tl" rotWithShape="0">
                    <a:schemeClr val="dk1">
                      <a:alpha val="40000"/>
                    </a:schemeClr>
                  </a:outerShdw>
                </a:effectLst>
              </a:rPr>
              <a:t>5.</a:t>
            </a:r>
            <a:r>
              <a:rPr lang="zh-CN" altLang="en-US" sz="2400">
                <a:solidFill>
                  <a:schemeClr val="tx1"/>
                </a:solidFill>
                <a:effectLst>
                  <a:outerShdw blurRad="38100" dist="19050" dir="2700000" algn="tl" rotWithShape="0">
                    <a:schemeClr val="dk1">
                      <a:alpha val="40000"/>
                    </a:schemeClr>
                  </a:outerShdw>
                </a:effectLst>
              </a:rPr>
              <a:t>所有诊疗物品专人专用。</a:t>
            </a:r>
            <a:endParaRPr lang="zh-CN" altLang="en-US" sz="2400">
              <a:solidFill>
                <a:schemeClr val="tx1"/>
              </a:solidFill>
              <a:effectLst>
                <a:outerShdw blurRad="38100" dist="19050" dir="2700000" algn="tl" rotWithShape="0">
                  <a:schemeClr val="dk1">
                    <a:alpha val="40000"/>
                  </a:schemeClr>
                </a:outerShdw>
              </a:effectLst>
            </a:endParaRPr>
          </a:p>
        </p:txBody>
      </p:sp>
      <p:sp>
        <p:nvSpPr>
          <p:cNvPr id="3" name="TextBox 198"/>
          <p:cNvSpPr txBox="1"/>
          <p:nvPr/>
        </p:nvSpPr>
        <p:spPr>
          <a:xfrm>
            <a:off x="2025650" y="225425"/>
            <a:ext cx="3505200" cy="506730"/>
          </a:xfrm>
          <a:prstGeom prst="rect">
            <a:avLst/>
          </a:prstGeom>
          <a:noFill/>
        </p:spPr>
        <p:txBody>
          <a:bodyPr wrap="square" rtlCol="0">
            <a:spAutoFit/>
          </a:bodyPr>
          <a:p>
            <a:pPr algn="l"/>
            <a:r>
              <a:rPr lang="zh-CN" altLang="zh-CN"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环境物表及物品消毒</a:t>
            </a:r>
            <a:endParaRPr lang="zh-CN" altLang="en-US"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bwMode="auto">
          <a:xfrm rot="5400000">
            <a:off x="21565" y="-21564"/>
            <a:ext cx="1207700" cy="1250829"/>
          </a:xfrm>
          <a:custGeom>
            <a:avLst/>
            <a:gdLst>
              <a:gd name="connsiteX0" fmla="*/ 0 w 2825133"/>
              <a:gd name="connsiteY0" fmla="*/ 2167512 h 2176408"/>
              <a:gd name="connsiteX1" fmla="*/ 0 w 2825133"/>
              <a:gd name="connsiteY1" fmla="*/ 966593 h 2176408"/>
              <a:gd name="connsiteX2" fmla="*/ 186635 w 2825133"/>
              <a:gd name="connsiteY2" fmla="*/ 644396 h 2176408"/>
              <a:gd name="connsiteX3" fmla="*/ 1225932 w 2825133"/>
              <a:gd name="connsiteY3" fmla="*/ 43937 h 2176408"/>
              <a:gd name="connsiteX4" fmla="*/ 1599201 w 2825133"/>
              <a:gd name="connsiteY4" fmla="*/ 43937 h 2176408"/>
              <a:gd name="connsiteX5" fmla="*/ 2638499 w 2825133"/>
              <a:gd name="connsiteY5" fmla="*/ 644396 h 2176408"/>
              <a:gd name="connsiteX6" fmla="*/ 2825133 w 2825133"/>
              <a:gd name="connsiteY6" fmla="*/ 966593 h 2176408"/>
              <a:gd name="connsiteX7" fmla="*/ 2825133 w 2825133"/>
              <a:gd name="connsiteY7" fmla="*/ 2167512 h 2176408"/>
              <a:gd name="connsiteX8" fmla="*/ 2823724 w 2825133"/>
              <a:gd name="connsiteY8" fmla="*/ 2176408 h 2176408"/>
              <a:gd name="connsiteX9" fmla="*/ 1409 w 2825133"/>
              <a:gd name="connsiteY9" fmla="*/ 2176408 h 217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133" h="2176408">
                <a:moveTo>
                  <a:pt x="0" y="2167512"/>
                </a:moveTo>
                <a:cubicBezTo>
                  <a:pt x="0" y="966593"/>
                  <a:pt x="0" y="966593"/>
                  <a:pt x="0" y="966593"/>
                </a:cubicBezTo>
                <a:cubicBezTo>
                  <a:pt x="0" y="849430"/>
                  <a:pt x="84169" y="702977"/>
                  <a:pt x="186635" y="644396"/>
                </a:cubicBezTo>
                <a:cubicBezTo>
                  <a:pt x="1225932" y="43937"/>
                  <a:pt x="1225932" y="43937"/>
                  <a:pt x="1225932" y="43937"/>
                </a:cubicBezTo>
                <a:cubicBezTo>
                  <a:pt x="1328398" y="-14645"/>
                  <a:pt x="1496735" y="-14645"/>
                  <a:pt x="1599201" y="43937"/>
                </a:cubicBezTo>
                <a:cubicBezTo>
                  <a:pt x="2638499" y="644396"/>
                  <a:pt x="2638499" y="644396"/>
                  <a:pt x="2638499" y="644396"/>
                </a:cubicBezTo>
                <a:cubicBezTo>
                  <a:pt x="2740965" y="702977"/>
                  <a:pt x="2825133" y="849430"/>
                  <a:pt x="2825133" y="966593"/>
                </a:cubicBezTo>
                <a:lnTo>
                  <a:pt x="2825133" y="2167512"/>
                </a:lnTo>
                <a:lnTo>
                  <a:pt x="2823724" y="2176408"/>
                </a:lnTo>
                <a:lnTo>
                  <a:pt x="1409" y="2176408"/>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35" name="直接连接符 34"/>
          <p:cNvCxnSpPr/>
          <p:nvPr/>
        </p:nvCxnSpPr>
        <p:spPr>
          <a:xfrm>
            <a:off x="1367293" y="809896"/>
            <a:ext cx="9415726" cy="52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2075180" y="231775"/>
            <a:ext cx="3472180" cy="506730"/>
          </a:xfrm>
          <a:prstGeom prst="rect">
            <a:avLst/>
          </a:prstGeom>
          <a:noFill/>
        </p:spPr>
        <p:txBody>
          <a:bodyPr wrap="square" rtlCol="0">
            <a:spAutoFit/>
          </a:bodyPr>
          <a:lstStyle/>
          <a:p>
            <a:r>
              <a:rPr lang="zh-CN" altLang="zh-CN"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环境物表及物品消毒</a:t>
            </a:r>
            <a:endParaRPr lang="zh-CN" altLang="en-US"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1" name="椭圆 200"/>
          <p:cNvSpPr/>
          <p:nvPr/>
        </p:nvSpPr>
        <p:spPr>
          <a:xfrm>
            <a:off x="1602432" y="341710"/>
            <a:ext cx="274777" cy="274777"/>
          </a:xfrm>
          <a:prstGeom prst="ellipse">
            <a:avLst/>
          </a:prstGeom>
          <a:solidFill>
            <a:schemeClr val="accent1">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pic>
        <p:nvPicPr>
          <p:cNvPr id="31" name="Picture 2" descr="G:\艺萱设计\2019微信二维码\新院标竖版.png"/>
          <p:cNvPicPr>
            <a:picLocks noChangeAspect="1" noChangeArrowheads="1"/>
          </p:cNvPicPr>
          <p:nvPr/>
        </p:nvPicPr>
        <p:blipFill>
          <a:blip r:embed="rId1" cstate="print"/>
          <a:srcRect/>
          <a:stretch>
            <a:fillRect/>
          </a:stretch>
        </p:blipFill>
        <p:spPr bwMode="auto">
          <a:xfrm>
            <a:off x="-149174" y="138023"/>
            <a:ext cx="1489366" cy="845480"/>
          </a:xfrm>
          <a:prstGeom prst="rect">
            <a:avLst/>
          </a:prstGeom>
          <a:noFill/>
        </p:spPr>
      </p:pic>
      <p:sp>
        <p:nvSpPr>
          <p:cNvPr id="7" name="文本框 6"/>
          <p:cNvSpPr txBox="1"/>
          <p:nvPr/>
        </p:nvSpPr>
        <p:spPr>
          <a:xfrm>
            <a:off x="983615" y="982980"/>
            <a:ext cx="10864215" cy="2861310"/>
          </a:xfrm>
          <a:prstGeom prst="rect">
            <a:avLst/>
          </a:prstGeom>
          <a:noFill/>
        </p:spPr>
        <p:txBody>
          <a:bodyPr wrap="square" rtlCol="0" anchor="t">
            <a:spAutoFit/>
          </a:bodyPr>
          <a:p>
            <a:r>
              <a:rPr lang="zh-CN" altLang="en-US"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终末消毒</a:t>
            </a:r>
            <a:endParaRPr lang="en-US" altLang="zh-CN" sz="2400">
              <a:solidFill>
                <a:schemeClr val="tx1"/>
              </a:solidFill>
              <a:effectLst>
                <a:outerShdw blurRad="38100" dist="19050" dir="2700000" algn="tl" rotWithShape="0">
                  <a:schemeClr val="dk1">
                    <a:alpha val="40000"/>
                  </a:schemeClr>
                </a:outerShdw>
              </a:effectLst>
              <a:sym typeface="+mn-ea"/>
            </a:endParaRPr>
          </a:p>
          <a:p>
            <a:r>
              <a:rPr lang="en-US" altLang="zh-CN" sz="2400">
                <a:solidFill>
                  <a:schemeClr val="tx1"/>
                </a:solidFill>
                <a:effectLst>
                  <a:outerShdw blurRad="38100" dist="19050" dir="2700000" algn="tl" rotWithShape="0">
                    <a:schemeClr val="dk1">
                      <a:alpha val="40000"/>
                    </a:schemeClr>
                  </a:outerShdw>
                </a:effectLst>
                <a:sym typeface="+mn-ea"/>
              </a:rPr>
              <a:t>1.</a:t>
            </a:r>
            <a:r>
              <a:rPr lang="zh-CN" altLang="en-US" sz="2400">
                <a:solidFill>
                  <a:schemeClr val="tx1"/>
                </a:solidFill>
                <a:effectLst>
                  <a:outerShdw blurRad="38100" dist="19050" dir="2700000" algn="tl" rotWithShape="0">
                    <a:schemeClr val="dk1">
                      <a:alpha val="40000"/>
                    </a:schemeClr>
                  </a:outerShdw>
                </a:effectLst>
                <a:sym typeface="+mn-ea"/>
              </a:rPr>
              <a:t>患者出院可采用紫外线灯照射消毒，每次照射消毒60分钟以上。</a:t>
            </a:r>
            <a:endParaRPr lang="zh-CN" altLang="en-US" sz="2400">
              <a:solidFill>
                <a:schemeClr val="tx1"/>
              </a:solidFill>
              <a:effectLst>
                <a:outerShdw blurRad="38100" dist="19050" dir="2700000" algn="tl" rotWithShape="0">
                  <a:schemeClr val="dk1">
                    <a:alpha val="40000"/>
                  </a:schemeClr>
                </a:outerShdw>
              </a:effectLst>
              <a:sym typeface="+mn-ea"/>
            </a:endParaRPr>
          </a:p>
          <a:p>
            <a:r>
              <a:rPr lang="en-US" altLang="zh-CN" sz="2400">
                <a:solidFill>
                  <a:schemeClr val="tx1"/>
                </a:solidFill>
                <a:effectLst>
                  <a:outerShdw blurRad="38100" dist="19050" dir="2700000" algn="tl" rotWithShape="0">
                    <a:schemeClr val="dk1">
                      <a:alpha val="40000"/>
                    </a:schemeClr>
                  </a:outerShdw>
                </a:effectLst>
                <a:sym typeface="+mn-ea"/>
              </a:rPr>
              <a:t>2.</a:t>
            </a:r>
            <a:r>
              <a:rPr lang="zh-CN" altLang="en-US" sz="2400">
                <a:solidFill>
                  <a:schemeClr val="tx1"/>
                </a:solidFill>
                <a:effectLst>
                  <a:outerShdw blurRad="38100" dist="19050" dir="2700000" algn="tl" rotWithShape="0">
                    <a:schemeClr val="dk1">
                      <a:alpha val="40000"/>
                    </a:schemeClr>
                  </a:outerShdw>
                </a:effectLst>
                <a:sym typeface="+mn-ea"/>
              </a:rPr>
              <a:t>再对周围环境物表、物品等用</a:t>
            </a:r>
            <a:r>
              <a:rPr lang="en-US" altLang="zh-CN" sz="2400">
                <a:solidFill>
                  <a:schemeClr val="tx1"/>
                </a:solidFill>
                <a:effectLst>
                  <a:outerShdw blurRad="38100" dist="19050" dir="2700000" algn="tl" rotWithShape="0">
                    <a:schemeClr val="dk1">
                      <a:alpha val="40000"/>
                    </a:schemeClr>
                  </a:outerShdw>
                </a:effectLst>
                <a:sym typeface="+mn-ea"/>
              </a:rPr>
              <a:t>1</a:t>
            </a:r>
            <a:r>
              <a:rPr lang="zh-CN" altLang="en-US" sz="2400">
                <a:solidFill>
                  <a:schemeClr val="tx1"/>
                </a:solidFill>
                <a:effectLst>
                  <a:outerShdw blurRad="38100" dist="19050" dir="2700000" algn="tl" rotWithShape="0">
                    <a:schemeClr val="dk1">
                      <a:alpha val="40000"/>
                    </a:schemeClr>
                  </a:outerShdw>
                </a:effectLst>
                <a:sym typeface="+mn-ea"/>
              </a:rPr>
              <a:t>000mg/L的含氯消毒液进行消毒处理。</a:t>
            </a:r>
            <a:endParaRPr lang="zh-CN" altLang="en-US" sz="2400">
              <a:solidFill>
                <a:schemeClr val="tx1"/>
              </a:solidFill>
              <a:effectLst>
                <a:outerShdw blurRad="38100" dist="19050" dir="2700000" algn="tl" rotWithShape="0">
                  <a:schemeClr val="dk1">
                    <a:alpha val="40000"/>
                  </a:schemeClr>
                </a:outerShdw>
              </a:effectLst>
              <a:sym typeface="+mn-ea"/>
            </a:endParaRPr>
          </a:p>
          <a:p>
            <a:r>
              <a:rPr lang="en-US" altLang="zh-CN" sz="2400">
                <a:solidFill>
                  <a:schemeClr val="tx1"/>
                </a:solidFill>
                <a:effectLst>
                  <a:outerShdw blurRad="38100" dist="19050" dir="2700000" algn="tl" rotWithShape="0">
                    <a:schemeClr val="dk1">
                      <a:alpha val="40000"/>
                    </a:schemeClr>
                  </a:outerShdw>
                </a:effectLst>
                <a:sym typeface="+mn-ea"/>
              </a:rPr>
              <a:t>3.</a:t>
            </a:r>
            <a:r>
              <a:rPr lang="zh-CN" altLang="en-US" sz="2400">
                <a:solidFill>
                  <a:schemeClr val="tx1"/>
                </a:solidFill>
                <a:effectLst>
                  <a:outerShdw blurRad="38100" dist="19050" dir="2700000" algn="tl" rotWithShape="0">
                    <a:schemeClr val="dk1">
                      <a:alpha val="40000"/>
                    </a:schemeClr>
                  </a:outerShdw>
                </a:effectLst>
                <a:sym typeface="+mn-ea"/>
              </a:rPr>
              <a:t>消毒后清水擦拭干净，确保终末消毒后的场所及其中的各种物品不再有病原体的存在。（特别注重喷洒患者接触过的物表），消毒后有记录。</a:t>
            </a:r>
            <a:endParaRPr lang="zh-CN" altLang="en-US" sz="2400">
              <a:solidFill>
                <a:schemeClr val="tx1"/>
              </a:solidFill>
              <a:effectLst>
                <a:outerShdw blurRad="38100" dist="19050" dir="2700000" algn="tl" rotWithShape="0">
                  <a:schemeClr val="dk1">
                    <a:alpha val="40000"/>
                  </a:schemeClr>
                </a:outerShdw>
              </a:effectLst>
              <a:sym typeface="+mn-ea"/>
            </a:endParaRPr>
          </a:p>
          <a:p>
            <a:endParaRPr lang="zh-CN" altLang="en-US" sz="2400">
              <a:solidFill>
                <a:schemeClr val="tx1"/>
              </a:solidFill>
              <a:effectLst>
                <a:outerShdw blurRad="38100" dist="19050" dir="2700000" algn="tl" rotWithShape="0">
                  <a:schemeClr val="dk1">
                    <a:alpha val="40000"/>
                  </a:schemeClr>
                </a:outerShdw>
              </a:effectLst>
            </a:endParaRPr>
          </a:p>
          <a:p>
            <a:endParaRPr lang="zh-CN" altLang="en-US">
              <a:solidFill>
                <a:schemeClr val="tx1"/>
              </a:solidFill>
              <a:effectLst>
                <a:outerShdw blurRad="38100" dist="19050" dir="2700000" algn="tl" rotWithShape="0">
                  <a:schemeClr val="dk1">
                    <a:alpha val="40000"/>
                  </a:schemeClr>
                </a:outerShdw>
              </a:effectLst>
            </a:endParaRPr>
          </a:p>
          <a:p>
            <a:endParaRPr lang="zh-CN" alt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bwMode="auto">
          <a:xfrm rot="5400000">
            <a:off x="21565" y="-21564"/>
            <a:ext cx="1207700" cy="1250829"/>
          </a:xfrm>
          <a:custGeom>
            <a:avLst/>
            <a:gdLst>
              <a:gd name="connsiteX0" fmla="*/ 0 w 2825133"/>
              <a:gd name="connsiteY0" fmla="*/ 2167512 h 2176408"/>
              <a:gd name="connsiteX1" fmla="*/ 0 w 2825133"/>
              <a:gd name="connsiteY1" fmla="*/ 966593 h 2176408"/>
              <a:gd name="connsiteX2" fmla="*/ 186635 w 2825133"/>
              <a:gd name="connsiteY2" fmla="*/ 644396 h 2176408"/>
              <a:gd name="connsiteX3" fmla="*/ 1225932 w 2825133"/>
              <a:gd name="connsiteY3" fmla="*/ 43937 h 2176408"/>
              <a:gd name="connsiteX4" fmla="*/ 1599201 w 2825133"/>
              <a:gd name="connsiteY4" fmla="*/ 43937 h 2176408"/>
              <a:gd name="connsiteX5" fmla="*/ 2638499 w 2825133"/>
              <a:gd name="connsiteY5" fmla="*/ 644396 h 2176408"/>
              <a:gd name="connsiteX6" fmla="*/ 2825133 w 2825133"/>
              <a:gd name="connsiteY6" fmla="*/ 966593 h 2176408"/>
              <a:gd name="connsiteX7" fmla="*/ 2825133 w 2825133"/>
              <a:gd name="connsiteY7" fmla="*/ 2167512 h 2176408"/>
              <a:gd name="connsiteX8" fmla="*/ 2823724 w 2825133"/>
              <a:gd name="connsiteY8" fmla="*/ 2176408 h 2176408"/>
              <a:gd name="connsiteX9" fmla="*/ 1409 w 2825133"/>
              <a:gd name="connsiteY9" fmla="*/ 2176408 h 217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133" h="2176408">
                <a:moveTo>
                  <a:pt x="0" y="2167512"/>
                </a:moveTo>
                <a:cubicBezTo>
                  <a:pt x="0" y="966593"/>
                  <a:pt x="0" y="966593"/>
                  <a:pt x="0" y="966593"/>
                </a:cubicBezTo>
                <a:cubicBezTo>
                  <a:pt x="0" y="849430"/>
                  <a:pt x="84169" y="702977"/>
                  <a:pt x="186635" y="644396"/>
                </a:cubicBezTo>
                <a:cubicBezTo>
                  <a:pt x="1225932" y="43937"/>
                  <a:pt x="1225932" y="43937"/>
                  <a:pt x="1225932" y="43937"/>
                </a:cubicBezTo>
                <a:cubicBezTo>
                  <a:pt x="1328398" y="-14645"/>
                  <a:pt x="1496735" y="-14645"/>
                  <a:pt x="1599201" y="43937"/>
                </a:cubicBezTo>
                <a:cubicBezTo>
                  <a:pt x="2638499" y="644396"/>
                  <a:pt x="2638499" y="644396"/>
                  <a:pt x="2638499" y="644396"/>
                </a:cubicBezTo>
                <a:cubicBezTo>
                  <a:pt x="2740965" y="702977"/>
                  <a:pt x="2825133" y="849430"/>
                  <a:pt x="2825133" y="966593"/>
                </a:cubicBezTo>
                <a:lnTo>
                  <a:pt x="2825133" y="2167512"/>
                </a:lnTo>
                <a:lnTo>
                  <a:pt x="2823724" y="2176408"/>
                </a:lnTo>
                <a:lnTo>
                  <a:pt x="1409" y="2176408"/>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35" name="直接连接符 34"/>
          <p:cNvCxnSpPr/>
          <p:nvPr/>
        </p:nvCxnSpPr>
        <p:spPr>
          <a:xfrm>
            <a:off x="1367293" y="809896"/>
            <a:ext cx="9415726" cy="527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2075129" y="232035"/>
            <a:ext cx="2240280" cy="506730"/>
          </a:xfrm>
          <a:prstGeom prst="rect">
            <a:avLst/>
          </a:prstGeom>
          <a:noFill/>
        </p:spPr>
        <p:txBody>
          <a:bodyPr wrap="none" rtlCol="0">
            <a:spAutoFit/>
          </a:bodyPr>
          <a:lstStyle/>
          <a:p>
            <a:r>
              <a:rPr lang="zh-CN" altLang="en-US"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医疗废物管理</a:t>
            </a:r>
            <a:endParaRPr lang="zh-CN" altLang="en-US" sz="2700" dirty="0">
              <a:ln w="12700">
                <a:solidFill>
                  <a:schemeClr val="tx2">
                    <a:lumMod val="75000"/>
                  </a:schemeClr>
                </a:solidFill>
                <a:prstDash val="soli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1" name="椭圆 200"/>
          <p:cNvSpPr/>
          <p:nvPr/>
        </p:nvSpPr>
        <p:spPr>
          <a:xfrm>
            <a:off x="1602432" y="341710"/>
            <a:ext cx="274777" cy="274777"/>
          </a:xfrm>
          <a:prstGeom prst="ellipse">
            <a:avLst/>
          </a:prstGeom>
          <a:solidFill>
            <a:schemeClr val="accent1">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pic>
        <p:nvPicPr>
          <p:cNvPr id="31" name="Picture 2" descr="G:\艺萱设计\2019微信二维码\新院标竖版.png"/>
          <p:cNvPicPr>
            <a:picLocks noChangeAspect="1" noChangeArrowheads="1"/>
          </p:cNvPicPr>
          <p:nvPr/>
        </p:nvPicPr>
        <p:blipFill>
          <a:blip r:embed="rId1" cstate="print"/>
          <a:srcRect/>
          <a:stretch>
            <a:fillRect/>
          </a:stretch>
        </p:blipFill>
        <p:spPr bwMode="auto">
          <a:xfrm>
            <a:off x="-149174" y="138023"/>
            <a:ext cx="1489366" cy="845480"/>
          </a:xfrm>
          <a:prstGeom prst="rect">
            <a:avLst/>
          </a:prstGeom>
          <a:noFill/>
        </p:spPr>
      </p:pic>
      <p:sp>
        <p:nvSpPr>
          <p:cNvPr id="2" name="文本框 1"/>
          <p:cNvSpPr txBox="1"/>
          <p:nvPr/>
        </p:nvSpPr>
        <p:spPr>
          <a:xfrm>
            <a:off x="608330" y="1276985"/>
            <a:ext cx="10933430" cy="3415030"/>
          </a:xfrm>
          <a:prstGeom prst="rect">
            <a:avLst/>
          </a:prstGeom>
          <a:noFill/>
        </p:spPr>
        <p:txBody>
          <a:bodyPr wrap="square" rtlCol="0" anchor="t">
            <a:spAutoFit/>
          </a:bodyPr>
          <a:p>
            <a:r>
              <a:rPr lang="en-US" altLang="zh-CN" sz="2400">
                <a:solidFill>
                  <a:schemeClr val="tx1"/>
                </a:solidFill>
                <a:effectLst>
                  <a:outerShdw blurRad="38100" dist="19050" dir="2700000" algn="tl" rotWithShape="0">
                    <a:schemeClr val="dk1">
                      <a:alpha val="40000"/>
                    </a:schemeClr>
                  </a:outerShdw>
                </a:effectLst>
                <a:uFillTx/>
              </a:rPr>
              <a:t>1.</a:t>
            </a:r>
            <a:r>
              <a:rPr lang="zh-CN" altLang="en-US" sz="2400">
                <a:solidFill>
                  <a:schemeClr val="tx1"/>
                </a:solidFill>
                <a:effectLst>
                  <a:outerShdw blurRad="38100" dist="19050" dir="2700000" algn="tl" rotWithShape="0">
                    <a:schemeClr val="dk1">
                      <a:alpha val="40000"/>
                    </a:schemeClr>
                  </a:outerShdw>
                </a:effectLst>
                <a:uFillTx/>
              </a:rPr>
              <a:t>所有废物用双层黄色医疗废物袋包装、密封后运出</a:t>
            </a:r>
            <a:r>
              <a:rPr lang="en-US" altLang="zh-CN" sz="2400">
                <a:solidFill>
                  <a:schemeClr val="tx1"/>
                </a:solidFill>
                <a:effectLst>
                  <a:outerShdw blurRad="38100" dist="19050" dir="2700000" algn="tl" rotWithShape="0">
                    <a:schemeClr val="dk1">
                      <a:alpha val="40000"/>
                    </a:schemeClr>
                  </a:outerShdw>
                </a:effectLst>
                <a:uFillTx/>
              </a:rPr>
              <a:t>ICU</a:t>
            </a:r>
            <a:r>
              <a:rPr lang="zh-CN" altLang="en-US" sz="2400">
                <a:solidFill>
                  <a:schemeClr val="tx1"/>
                </a:solidFill>
                <a:effectLst>
                  <a:outerShdw blurRad="38100" dist="19050" dir="2700000" algn="tl" rotWithShape="0">
                    <a:schemeClr val="dk1">
                      <a:alpha val="40000"/>
                    </a:schemeClr>
                  </a:outerShdw>
                </a:effectLst>
                <a:uFillTx/>
              </a:rPr>
              <a:t>。</a:t>
            </a:r>
            <a:endParaRPr lang="zh-CN" altLang="en-US" sz="2400">
              <a:solidFill>
                <a:schemeClr val="tx1"/>
              </a:solidFill>
              <a:effectLst>
                <a:outerShdw blurRad="38100" dist="19050" dir="2700000" algn="tl" rotWithShape="0">
                  <a:schemeClr val="dk1">
                    <a:alpha val="40000"/>
                  </a:schemeClr>
                </a:outerShdw>
              </a:effectLst>
              <a:uFillTx/>
            </a:endParaRPr>
          </a:p>
          <a:p>
            <a:r>
              <a:rPr lang="zh-CN" altLang="en-US" sz="2400">
                <a:solidFill>
                  <a:schemeClr val="tx1"/>
                </a:solidFill>
                <a:effectLst>
                  <a:outerShdw blurRad="38100" dist="19050" dir="2700000" algn="tl" rotWithShape="0">
                    <a:schemeClr val="dk1">
                      <a:alpha val="40000"/>
                    </a:schemeClr>
                  </a:outerShdw>
                </a:effectLst>
                <a:uFillTx/>
              </a:rPr>
              <a:t>2.包装袋应特别注明是"新冠"感染性废物，运出隔离区前使用2000mg/L含氯消毒液喷洒后由专人、专车收运至指定存放点，不得与一般医疗废物和生活垃圾混放、混装。</a:t>
            </a:r>
            <a:endParaRPr lang="zh-CN" altLang="en-US" sz="2400">
              <a:solidFill>
                <a:schemeClr val="tx1"/>
              </a:solidFill>
              <a:effectLst>
                <a:outerShdw blurRad="38100" dist="19050" dir="2700000" algn="tl" rotWithShape="0">
                  <a:schemeClr val="dk1">
                    <a:alpha val="40000"/>
                  </a:schemeClr>
                </a:outerShdw>
              </a:effectLst>
              <a:uFillTx/>
            </a:endParaRPr>
          </a:p>
          <a:p>
            <a:r>
              <a:rPr lang="zh-CN" altLang="en-US" sz="2400">
                <a:solidFill>
                  <a:schemeClr val="tx1"/>
                </a:solidFill>
                <a:effectLst>
                  <a:outerShdw blurRad="38100" dist="19050" dir="2700000" algn="tl" rotWithShape="0">
                    <a:schemeClr val="dk1">
                      <a:alpha val="40000"/>
                    </a:schemeClr>
                  </a:outerShdw>
                </a:effectLst>
                <a:uFillTx/>
              </a:rPr>
              <a:t>3.使用后的被服、污衣，应置于黄色垃圾袋，包装袋应标注"新冠"标识，通知消毒供应中心专机清洗消毒，且遵循先消毒后清洗原则。运送工具使用2000mg/L含氯消毒液擦拭消毒2次。</a:t>
            </a:r>
            <a:endParaRPr lang="zh-CN" altLang="en-US" sz="2400">
              <a:solidFill>
                <a:schemeClr val="tx1"/>
              </a:solidFill>
              <a:effectLst>
                <a:outerShdw blurRad="38100" dist="19050" dir="2700000" algn="tl" rotWithShape="0">
                  <a:schemeClr val="dk1">
                    <a:alpha val="40000"/>
                  </a:schemeClr>
                </a:outerShdw>
              </a:effectLst>
              <a:uFillTx/>
            </a:endParaRPr>
          </a:p>
          <a:p>
            <a:r>
              <a:rPr lang="zh-CN" altLang="en-US" sz="2400">
                <a:solidFill>
                  <a:schemeClr val="tx1"/>
                </a:solidFill>
                <a:effectLst>
                  <a:outerShdw blurRad="38100" dist="19050" dir="2700000" algn="tl" rotWithShape="0">
                    <a:schemeClr val="dk1">
                      <a:alpha val="40000"/>
                    </a:schemeClr>
                  </a:outerShdw>
                </a:effectLst>
                <a:uFillTx/>
              </a:rPr>
              <a:t>4.医疗废物暂时贮存场所由专人用1000mg/L含氯消毒液喷洒墙壁或拖地消毒，每天上下午各一次。</a:t>
            </a:r>
            <a:endParaRPr lang="zh-CN" altLang="en-US" sz="2400">
              <a:solidFill>
                <a:schemeClr val="tx1"/>
              </a:solidFill>
              <a:effectLst>
                <a:outerShdw blurRad="38100" dist="19050" dir="2700000" algn="tl" rotWithShape="0">
                  <a:schemeClr val="dk1">
                    <a:alpha val="40000"/>
                  </a:schemeClr>
                </a:outerShdw>
              </a:effectLst>
              <a:uFillTx/>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19"/>
          <p:cNvSpPr/>
          <p:nvPr/>
        </p:nvSpPr>
        <p:spPr bwMode="auto">
          <a:xfrm rot="5400000">
            <a:off x="6387365" y="2827442"/>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9"/>
          <p:cNvSpPr>
            <a:spLocks noChangeAspect="1"/>
          </p:cNvSpPr>
          <p:nvPr/>
        </p:nvSpPr>
        <p:spPr bwMode="auto">
          <a:xfrm rot="5400000">
            <a:off x="6357694" y="2787114"/>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AF9F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Freeform 19"/>
          <p:cNvSpPr/>
          <p:nvPr/>
        </p:nvSpPr>
        <p:spPr bwMode="auto">
          <a:xfrm rot="5400000">
            <a:off x="6950065" y="3208524"/>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9"/>
          <p:cNvSpPr>
            <a:spLocks noChangeAspect="1"/>
          </p:cNvSpPr>
          <p:nvPr/>
        </p:nvSpPr>
        <p:spPr bwMode="auto">
          <a:xfrm rot="5400000">
            <a:off x="6931051" y="3187209"/>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AF9F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Freeform 19"/>
          <p:cNvSpPr/>
          <p:nvPr/>
        </p:nvSpPr>
        <p:spPr bwMode="auto">
          <a:xfrm rot="5400000">
            <a:off x="6408680" y="3544617"/>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19"/>
          <p:cNvSpPr>
            <a:spLocks noChangeAspect="1"/>
          </p:cNvSpPr>
          <p:nvPr/>
        </p:nvSpPr>
        <p:spPr bwMode="auto">
          <a:xfrm rot="5400000">
            <a:off x="6389666" y="3523302"/>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AF9F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Freeform 19"/>
          <p:cNvSpPr/>
          <p:nvPr/>
        </p:nvSpPr>
        <p:spPr bwMode="auto">
          <a:xfrm rot="5400000">
            <a:off x="5825582" y="3915570"/>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19"/>
          <p:cNvSpPr>
            <a:spLocks noChangeAspect="1"/>
          </p:cNvSpPr>
          <p:nvPr/>
        </p:nvSpPr>
        <p:spPr bwMode="auto">
          <a:xfrm rot="5400000">
            <a:off x="5806568" y="3894255"/>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AF9F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Freeform 19"/>
          <p:cNvSpPr/>
          <p:nvPr/>
        </p:nvSpPr>
        <p:spPr bwMode="auto">
          <a:xfrm rot="5400000">
            <a:off x="5232987" y="3564883"/>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9"/>
          <p:cNvSpPr>
            <a:spLocks noChangeAspect="1"/>
          </p:cNvSpPr>
          <p:nvPr/>
        </p:nvSpPr>
        <p:spPr bwMode="auto">
          <a:xfrm rot="5400000">
            <a:off x="5213973" y="3543568"/>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3F2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Freeform 19"/>
          <p:cNvSpPr/>
          <p:nvPr/>
        </p:nvSpPr>
        <p:spPr bwMode="auto">
          <a:xfrm rot="5400000">
            <a:off x="6442499" y="4277637"/>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19"/>
          <p:cNvSpPr>
            <a:spLocks noChangeAspect="1"/>
          </p:cNvSpPr>
          <p:nvPr/>
        </p:nvSpPr>
        <p:spPr bwMode="auto">
          <a:xfrm rot="5400000">
            <a:off x="6423485" y="4256322"/>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AF9F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Freeform 19"/>
          <p:cNvSpPr/>
          <p:nvPr/>
        </p:nvSpPr>
        <p:spPr bwMode="auto">
          <a:xfrm rot="5400000">
            <a:off x="5804266" y="4640378"/>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9"/>
          <p:cNvSpPr>
            <a:spLocks noChangeAspect="1"/>
          </p:cNvSpPr>
          <p:nvPr/>
        </p:nvSpPr>
        <p:spPr bwMode="auto">
          <a:xfrm rot="5400000">
            <a:off x="5785252" y="4619063"/>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3F2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Freeform 19"/>
          <p:cNvSpPr/>
          <p:nvPr/>
        </p:nvSpPr>
        <p:spPr bwMode="auto">
          <a:xfrm rot="5400000">
            <a:off x="4561130" y="3911151"/>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19"/>
          <p:cNvSpPr>
            <a:spLocks noChangeAspect="1"/>
          </p:cNvSpPr>
          <p:nvPr/>
        </p:nvSpPr>
        <p:spPr bwMode="auto">
          <a:xfrm rot="5400000">
            <a:off x="4542116" y="3889836"/>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AF9F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Freeform 19"/>
          <p:cNvSpPr/>
          <p:nvPr/>
        </p:nvSpPr>
        <p:spPr bwMode="auto">
          <a:xfrm rot="5400000">
            <a:off x="6437600" y="5004993"/>
            <a:ext cx="710214" cy="7961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9"/>
          <p:cNvSpPr>
            <a:spLocks noChangeAspect="1"/>
          </p:cNvSpPr>
          <p:nvPr/>
        </p:nvSpPr>
        <p:spPr bwMode="auto">
          <a:xfrm rot="5400000">
            <a:off x="6418586" y="4983678"/>
            <a:ext cx="748241" cy="83880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FAF9F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9"/>
          <p:cNvSpPr/>
          <p:nvPr/>
        </p:nvSpPr>
        <p:spPr bwMode="auto">
          <a:xfrm rot="16200000" flipV="1">
            <a:off x="8572431" y="-112821"/>
            <a:ext cx="1796856" cy="2014328"/>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DDDDDD"/>
              </a:gs>
              <a:gs pos="100000">
                <a:srgbClr val="FEFEFE"/>
              </a:gs>
            </a:gsLst>
            <a:lin ang="13200000" scaled="0"/>
          </a:gradFill>
          <a:ln w="19050">
            <a:gradFill>
              <a:gsLst>
                <a:gs pos="0">
                  <a:schemeClr val="accent1">
                    <a:lumMod val="5000"/>
                    <a:lumOff val="95000"/>
                  </a:schemeClr>
                </a:gs>
                <a:gs pos="100000">
                  <a:srgbClr val="FEFEFE"/>
                </a:gs>
              </a:gsLst>
              <a:lin ang="3600000" scaled="0"/>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763786" y="-16709"/>
            <a:ext cx="5428214" cy="911052"/>
            <a:chOff x="6763786" y="-16709"/>
            <a:chExt cx="5428214" cy="911052"/>
          </a:xfrm>
        </p:grpSpPr>
        <p:sp>
          <p:nvSpPr>
            <p:cNvPr id="9" name="任意多边形 8"/>
            <p:cNvSpPr/>
            <p:nvPr/>
          </p:nvSpPr>
          <p:spPr bwMode="auto">
            <a:xfrm rot="16200000" flipV="1">
              <a:off x="10738625" y="-559032"/>
              <a:ext cx="911052" cy="1995698"/>
            </a:xfrm>
            <a:custGeom>
              <a:avLst/>
              <a:gdLst>
                <a:gd name="connsiteX0" fmla="*/ 0 w 911052"/>
                <a:gd name="connsiteY0" fmla="*/ 1378592 h 1995698"/>
                <a:gd name="connsiteX1" fmla="*/ 0 w 911052"/>
                <a:gd name="connsiteY1" fmla="*/ 614778 h 1995698"/>
                <a:gd name="connsiteX2" fmla="*/ 118704 w 911052"/>
                <a:gd name="connsiteY2" fmla="*/ 409852 h 1995698"/>
                <a:gd name="connsiteX3" fmla="*/ 779724 w 911052"/>
                <a:gd name="connsiteY3" fmla="*/ 27944 h 1995698"/>
                <a:gd name="connsiteX4" fmla="*/ 898428 w 911052"/>
                <a:gd name="connsiteY4" fmla="*/ 0 h 1995698"/>
                <a:gd name="connsiteX5" fmla="*/ 911052 w 911052"/>
                <a:gd name="connsiteY5" fmla="*/ 1394 h 1995698"/>
                <a:gd name="connsiteX6" fmla="*/ 911052 w 911052"/>
                <a:gd name="connsiteY6" fmla="*/ 1994305 h 1995698"/>
                <a:gd name="connsiteX7" fmla="*/ 898428 w 911052"/>
                <a:gd name="connsiteY7" fmla="*/ 1995698 h 1995698"/>
                <a:gd name="connsiteX8" fmla="*/ 779724 w 911052"/>
                <a:gd name="connsiteY8" fmla="*/ 1967754 h 1995698"/>
                <a:gd name="connsiteX9" fmla="*/ 118704 w 911052"/>
                <a:gd name="connsiteY9" fmla="*/ 1585847 h 1995698"/>
                <a:gd name="connsiteX10" fmla="*/ 0 w 911052"/>
                <a:gd name="connsiteY10" fmla="*/ 1378592 h 19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052" h="1995698">
                  <a:moveTo>
                    <a:pt x="0" y="1378592"/>
                  </a:moveTo>
                  <a:cubicBezTo>
                    <a:pt x="0" y="614778"/>
                    <a:pt x="0" y="614778"/>
                    <a:pt x="0" y="614778"/>
                  </a:cubicBezTo>
                  <a:cubicBezTo>
                    <a:pt x="0" y="540259"/>
                    <a:pt x="53534" y="447111"/>
                    <a:pt x="118704" y="409852"/>
                  </a:cubicBezTo>
                  <a:cubicBezTo>
                    <a:pt x="779724" y="27944"/>
                    <a:pt x="779724" y="27944"/>
                    <a:pt x="779724" y="27944"/>
                  </a:cubicBezTo>
                  <a:cubicBezTo>
                    <a:pt x="812310" y="9315"/>
                    <a:pt x="855369" y="0"/>
                    <a:pt x="898428" y="0"/>
                  </a:cubicBezTo>
                  <a:lnTo>
                    <a:pt x="911052" y="1394"/>
                  </a:lnTo>
                  <a:lnTo>
                    <a:pt x="911052" y="1994305"/>
                  </a:lnTo>
                  <a:lnTo>
                    <a:pt x="898428" y="1995698"/>
                  </a:lnTo>
                  <a:cubicBezTo>
                    <a:pt x="855369" y="1995698"/>
                    <a:pt x="812310" y="1986384"/>
                    <a:pt x="779724" y="1967754"/>
                  </a:cubicBezTo>
                  <a:cubicBezTo>
                    <a:pt x="118704" y="1585847"/>
                    <a:pt x="118704" y="1585847"/>
                    <a:pt x="118704" y="1585847"/>
                  </a:cubicBezTo>
                  <a:cubicBezTo>
                    <a:pt x="53534" y="1546259"/>
                    <a:pt x="0" y="1455439"/>
                    <a:pt x="0" y="1378592"/>
                  </a:cubicBez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bwMode="auto">
            <a:xfrm rot="16200000" flipV="1">
              <a:off x="7312421" y="-565344"/>
              <a:ext cx="898428" cy="1995698"/>
            </a:xfrm>
            <a:custGeom>
              <a:avLst/>
              <a:gdLst>
                <a:gd name="connsiteX0" fmla="*/ 0 w 898428"/>
                <a:gd name="connsiteY0" fmla="*/ 1378592 h 1995698"/>
                <a:gd name="connsiteX1" fmla="*/ 0 w 898428"/>
                <a:gd name="connsiteY1" fmla="*/ 614777 h 1995698"/>
                <a:gd name="connsiteX2" fmla="*/ 118704 w 898428"/>
                <a:gd name="connsiteY2" fmla="*/ 409852 h 1995698"/>
                <a:gd name="connsiteX3" fmla="*/ 779724 w 898428"/>
                <a:gd name="connsiteY3" fmla="*/ 27944 h 1995698"/>
                <a:gd name="connsiteX4" fmla="*/ 898428 w 898428"/>
                <a:gd name="connsiteY4" fmla="*/ 0 h 1995698"/>
                <a:gd name="connsiteX5" fmla="*/ 898428 w 898428"/>
                <a:gd name="connsiteY5" fmla="*/ 1995698 h 1995698"/>
                <a:gd name="connsiteX6" fmla="*/ 779724 w 898428"/>
                <a:gd name="connsiteY6" fmla="*/ 1967754 h 1995698"/>
                <a:gd name="connsiteX7" fmla="*/ 118704 w 898428"/>
                <a:gd name="connsiteY7" fmla="*/ 1585847 h 1995698"/>
                <a:gd name="connsiteX8" fmla="*/ 0 w 898428"/>
                <a:gd name="connsiteY8" fmla="*/ 1378592 h 19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428" h="1995698">
                  <a:moveTo>
                    <a:pt x="0" y="1378592"/>
                  </a:moveTo>
                  <a:cubicBezTo>
                    <a:pt x="0" y="614777"/>
                    <a:pt x="0" y="614777"/>
                    <a:pt x="0" y="614777"/>
                  </a:cubicBezTo>
                  <a:cubicBezTo>
                    <a:pt x="0" y="540259"/>
                    <a:pt x="53534" y="447111"/>
                    <a:pt x="118704" y="409852"/>
                  </a:cubicBezTo>
                  <a:cubicBezTo>
                    <a:pt x="779724" y="27944"/>
                    <a:pt x="779724" y="27944"/>
                    <a:pt x="779724" y="27944"/>
                  </a:cubicBezTo>
                  <a:cubicBezTo>
                    <a:pt x="812310" y="9315"/>
                    <a:pt x="855369" y="0"/>
                    <a:pt x="898428" y="0"/>
                  </a:cubicBezTo>
                  <a:lnTo>
                    <a:pt x="898428" y="1995698"/>
                  </a:lnTo>
                  <a:cubicBezTo>
                    <a:pt x="855369" y="1995698"/>
                    <a:pt x="812310" y="1986383"/>
                    <a:pt x="779724" y="1967754"/>
                  </a:cubicBezTo>
                  <a:cubicBezTo>
                    <a:pt x="118704" y="1585847"/>
                    <a:pt x="118704" y="1585847"/>
                    <a:pt x="118704" y="1585847"/>
                  </a:cubicBezTo>
                  <a:cubicBezTo>
                    <a:pt x="53534" y="1546258"/>
                    <a:pt x="0" y="1455439"/>
                    <a:pt x="0" y="1378592"/>
                  </a:cubicBez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 name="Freeform 19"/>
          <p:cNvSpPr/>
          <p:nvPr/>
        </p:nvSpPr>
        <p:spPr bwMode="auto">
          <a:xfrm rot="5400000">
            <a:off x="9783222" y="4798240"/>
            <a:ext cx="1396746" cy="156579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1B2C45"/>
              </a:gs>
              <a:gs pos="100000">
                <a:srgbClr val="254E8C"/>
              </a:gs>
            </a:gsLst>
            <a:lin ang="19200000" scaled="0"/>
          </a:gradFill>
          <a:ln w="19050">
            <a:gradFill>
              <a:gsLst>
                <a:gs pos="0">
                  <a:srgbClr val="1B2C45"/>
                </a:gs>
                <a:gs pos="100000">
                  <a:srgbClr val="254E8C"/>
                </a:gs>
              </a:gsLst>
              <a:lin ang="3600000" scaled="0"/>
            </a:gradFill>
          </a:ln>
          <a:effectLst>
            <a:outerShdw blurRad="2540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9"/>
          <p:cNvSpPr/>
          <p:nvPr/>
        </p:nvSpPr>
        <p:spPr bwMode="auto">
          <a:xfrm rot="5400000">
            <a:off x="454351" y="1118388"/>
            <a:ext cx="2161380" cy="2422970"/>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adFill>
            <a:gsLst>
              <a:gs pos="0">
                <a:srgbClr val="DDDDDD"/>
              </a:gs>
              <a:gs pos="100000">
                <a:srgbClr val="FEFEFE"/>
              </a:gs>
            </a:gsLst>
            <a:lin ang="19200000" scaled="0"/>
          </a:gradFill>
          <a:ln w="19050">
            <a:gradFill>
              <a:gsLst>
                <a:gs pos="0">
                  <a:schemeClr val="accent1">
                    <a:lumMod val="5000"/>
                    <a:lumOff val="95000"/>
                  </a:schemeClr>
                </a:gs>
                <a:gs pos="100000">
                  <a:srgbClr val="FEFEFE"/>
                </a:gs>
              </a:gsLst>
              <a:lin ang="3600000" scaled="0"/>
            </a:gradFill>
          </a:ln>
          <a:effectLst>
            <a:outerShdw blurRad="381000"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3214471" y="4160893"/>
            <a:ext cx="5760000" cy="0"/>
          </a:xfrm>
          <a:prstGeom prst="line">
            <a:avLst/>
          </a:prstGeom>
          <a:ln>
            <a:gradFill>
              <a:gsLst>
                <a:gs pos="0">
                  <a:srgbClr val="254E8C"/>
                </a:gs>
                <a:gs pos="100000">
                  <a:srgbClr val="1B2C45"/>
                </a:gs>
              </a:gsLst>
              <a:lin ang="0" scaled="0"/>
            </a:gra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95482" y="3047999"/>
            <a:ext cx="3567953" cy="923330"/>
          </a:xfrm>
          <a:prstGeom prst="rect">
            <a:avLst/>
          </a:prstGeom>
          <a:noFill/>
        </p:spPr>
        <p:txBody>
          <a:bodyPr wrap="square" rtlCol="0">
            <a:spAutoFit/>
          </a:bodyPr>
          <a:lstStyle/>
          <a:p>
            <a:r>
              <a:rPr lang="zh-CN" altLang="en-US" sz="5400" b="1" dirty="0" smtClean="0">
                <a:ln w="12700">
                  <a:solidFill>
                    <a:schemeClr val="tx2">
                      <a:lumMod val="75000"/>
                    </a:schemeClr>
                  </a:solidFill>
                  <a:prstDash val="solid"/>
                </a:ln>
                <a:solidFill>
                  <a:schemeClr val="accent1">
                    <a:lumMod val="50000"/>
                  </a:schemeClr>
                </a:solidFill>
                <a:latin typeface="微软雅黑" panose="020B0503020204020204" pitchFamily="34" charset="-122"/>
                <a:ea typeface="微软雅黑" panose="020B0503020204020204" pitchFamily="34" charset="-122"/>
              </a:rPr>
              <a:t>感 谢 聆 听</a:t>
            </a:r>
            <a:endParaRPr lang="zh-CN" altLang="en-US" sz="5400" b="1" dirty="0" smtClean="0">
              <a:ln w="12700">
                <a:solidFill>
                  <a:schemeClr val="tx2">
                    <a:lumMod val="75000"/>
                  </a:schemeClr>
                </a:solidFill>
                <a:prstDash val="solid"/>
              </a:ln>
              <a:solidFill>
                <a:schemeClr val="accent1">
                  <a:lumMod val="50000"/>
                </a:schemeClr>
              </a:solidFill>
              <a:latin typeface="微软雅黑" panose="020B0503020204020204" pitchFamily="34" charset="-122"/>
              <a:ea typeface="微软雅黑" panose="020B0503020204020204" pitchFamily="34" charset="-122"/>
            </a:endParaRPr>
          </a:p>
        </p:txBody>
      </p:sp>
      <p:pic>
        <p:nvPicPr>
          <p:cNvPr id="42" name="Picture 2" descr="G:\艺萱设计\2019微信二维码\新院标竖版.png"/>
          <p:cNvPicPr>
            <a:picLocks noChangeAspect="1" noChangeArrowheads="1"/>
          </p:cNvPicPr>
          <p:nvPr/>
        </p:nvPicPr>
        <p:blipFill>
          <a:blip r:embed="rId1" cstate="print"/>
          <a:srcRect/>
          <a:stretch>
            <a:fillRect/>
          </a:stretch>
        </p:blipFill>
        <p:spPr bwMode="auto">
          <a:xfrm>
            <a:off x="446050" y="1552754"/>
            <a:ext cx="2476944" cy="140610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outVertical)">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200" fill="hold"/>
                                        <p:tgtEl>
                                          <p:spTgt spid="22"/>
                                        </p:tgtEl>
                                        <p:attrNameLst>
                                          <p:attrName>ppt_w</p:attrName>
                                        </p:attrNameLst>
                                      </p:cBhvr>
                                      <p:tavLst>
                                        <p:tav tm="0">
                                          <p:val>
                                            <p:fltVal val="0"/>
                                          </p:val>
                                        </p:tav>
                                        <p:tav tm="100000">
                                          <p:val>
                                            <p:strVal val="#ppt_w"/>
                                          </p:val>
                                        </p:tav>
                                      </p:tavLst>
                                    </p:anim>
                                    <p:anim calcmode="lin" valueType="num">
                                      <p:cBhvr>
                                        <p:cTn id="20" dur="200" fill="hold"/>
                                        <p:tgtEl>
                                          <p:spTgt spid="22"/>
                                        </p:tgtEl>
                                        <p:attrNameLst>
                                          <p:attrName>ppt_h</p:attrName>
                                        </p:attrNameLst>
                                      </p:cBhvr>
                                      <p:tavLst>
                                        <p:tav tm="0">
                                          <p:val>
                                            <p:fltVal val="0"/>
                                          </p:val>
                                        </p:tav>
                                        <p:tav tm="100000">
                                          <p:val>
                                            <p:strVal val="#ppt_h"/>
                                          </p:val>
                                        </p:tav>
                                      </p:tavLst>
                                    </p:anim>
                                    <p:animEffect transition="in" filter="fade">
                                      <p:cBhvr>
                                        <p:cTn id="21" dur="200"/>
                                        <p:tgtEl>
                                          <p:spTgt spid="22"/>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200" fill="hold"/>
                                        <p:tgtEl>
                                          <p:spTgt spid="23"/>
                                        </p:tgtEl>
                                        <p:attrNameLst>
                                          <p:attrName>ppt_w</p:attrName>
                                        </p:attrNameLst>
                                      </p:cBhvr>
                                      <p:tavLst>
                                        <p:tav tm="0">
                                          <p:val>
                                            <p:fltVal val="0"/>
                                          </p:val>
                                        </p:tav>
                                        <p:tav tm="100000">
                                          <p:val>
                                            <p:strVal val="#ppt_w"/>
                                          </p:val>
                                        </p:tav>
                                      </p:tavLst>
                                    </p:anim>
                                    <p:anim calcmode="lin" valueType="num">
                                      <p:cBhvr>
                                        <p:cTn id="25" dur="200" fill="hold"/>
                                        <p:tgtEl>
                                          <p:spTgt spid="23"/>
                                        </p:tgtEl>
                                        <p:attrNameLst>
                                          <p:attrName>ppt_h</p:attrName>
                                        </p:attrNameLst>
                                      </p:cBhvr>
                                      <p:tavLst>
                                        <p:tav tm="0">
                                          <p:val>
                                            <p:fltVal val="0"/>
                                          </p:val>
                                        </p:tav>
                                        <p:tav tm="100000">
                                          <p:val>
                                            <p:strVal val="#ppt_h"/>
                                          </p:val>
                                        </p:tav>
                                      </p:tavLst>
                                    </p:anim>
                                    <p:animEffect transition="in" filter="fade">
                                      <p:cBhvr>
                                        <p:cTn id="26" dur="200"/>
                                        <p:tgtEl>
                                          <p:spTgt spid="23"/>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24"/>
                                        </p:tgtEl>
                                        <p:attrNameLst>
                                          <p:attrName>style.visibility</p:attrName>
                                        </p:attrNameLst>
                                      </p:cBhvr>
                                      <p:to>
                                        <p:strVal val="visible"/>
                                      </p:to>
                                    </p:set>
                                    <p:anim calcmode="lin" valueType="num">
                                      <p:cBhvr>
                                        <p:cTn id="29" dur="200" fill="hold"/>
                                        <p:tgtEl>
                                          <p:spTgt spid="24"/>
                                        </p:tgtEl>
                                        <p:attrNameLst>
                                          <p:attrName>ppt_w</p:attrName>
                                        </p:attrNameLst>
                                      </p:cBhvr>
                                      <p:tavLst>
                                        <p:tav tm="0">
                                          <p:val>
                                            <p:fltVal val="0"/>
                                          </p:val>
                                        </p:tav>
                                        <p:tav tm="100000">
                                          <p:val>
                                            <p:strVal val="#ppt_w"/>
                                          </p:val>
                                        </p:tav>
                                      </p:tavLst>
                                    </p:anim>
                                    <p:anim calcmode="lin" valueType="num">
                                      <p:cBhvr>
                                        <p:cTn id="30" dur="200" fill="hold"/>
                                        <p:tgtEl>
                                          <p:spTgt spid="24"/>
                                        </p:tgtEl>
                                        <p:attrNameLst>
                                          <p:attrName>ppt_h</p:attrName>
                                        </p:attrNameLst>
                                      </p:cBhvr>
                                      <p:tavLst>
                                        <p:tav tm="0">
                                          <p:val>
                                            <p:fltVal val="0"/>
                                          </p:val>
                                        </p:tav>
                                        <p:tav tm="100000">
                                          <p:val>
                                            <p:strVal val="#ppt_h"/>
                                          </p:val>
                                        </p:tav>
                                      </p:tavLst>
                                    </p:anim>
                                    <p:animEffect transition="in" filter="fade">
                                      <p:cBhvr>
                                        <p:cTn id="31" dur="200"/>
                                        <p:tgtEl>
                                          <p:spTgt spid="24"/>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200" fill="hold"/>
                                        <p:tgtEl>
                                          <p:spTgt spid="25"/>
                                        </p:tgtEl>
                                        <p:attrNameLst>
                                          <p:attrName>ppt_w</p:attrName>
                                        </p:attrNameLst>
                                      </p:cBhvr>
                                      <p:tavLst>
                                        <p:tav tm="0">
                                          <p:val>
                                            <p:fltVal val="0"/>
                                          </p:val>
                                        </p:tav>
                                        <p:tav tm="100000">
                                          <p:val>
                                            <p:strVal val="#ppt_w"/>
                                          </p:val>
                                        </p:tav>
                                      </p:tavLst>
                                    </p:anim>
                                    <p:anim calcmode="lin" valueType="num">
                                      <p:cBhvr>
                                        <p:cTn id="35" dur="200" fill="hold"/>
                                        <p:tgtEl>
                                          <p:spTgt spid="25"/>
                                        </p:tgtEl>
                                        <p:attrNameLst>
                                          <p:attrName>ppt_h</p:attrName>
                                        </p:attrNameLst>
                                      </p:cBhvr>
                                      <p:tavLst>
                                        <p:tav tm="0">
                                          <p:val>
                                            <p:fltVal val="0"/>
                                          </p:val>
                                        </p:tav>
                                        <p:tav tm="100000">
                                          <p:val>
                                            <p:strVal val="#ppt_h"/>
                                          </p:val>
                                        </p:tav>
                                      </p:tavLst>
                                    </p:anim>
                                    <p:animEffect transition="in" filter="fade">
                                      <p:cBhvr>
                                        <p:cTn id="36" dur="200"/>
                                        <p:tgtEl>
                                          <p:spTgt spid="25"/>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200" fill="hold"/>
                                        <p:tgtEl>
                                          <p:spTgt spid="26"/>
                                        </p:tgtEl>
                                        <p:attrNameLst>
                                          <p:attrName>ppt_w</p:attrName>
                                        </p:attrNameLst>
                                      </p:cBhvr>
                                      <p:tavLst>
                                        <p:tav tm="0">
                                          <p:val>
                                            <p:fltVal val="0"/>
                                          </p:val>
                                        </p:tav>
                                        <p:tav tm="100000">
                                          <p:val>
                                            <p:strVal val="#ppt_w"/>
                                          </p:val>
                                        </p:tav>
                                      </p:tavLst>
                                    </p:anim>
                                    <p:anim calcmode="lin" valueType="num">
                                      <p:cBhvr>
                                        <p:cTn id="40" dur="200" fill="hold"/>
                                        <p:tgtEl>
                                          <p:spTgt spid="26"/>
                                        </p:tgtEl>
                                        <p:attrNameLst>
                                          <p:attrName>ppt_h</p:attrName>
                                        </p:attrNameLst>
                                      </p:cBhvr>
                                      <p:tavLst>
                                        <p:tav tm="0">
                                          <p:val>
                                            <p:fltVal val="0"/>
                                          </p:val>
                                        </p:tav>
                                        <p:tav tm="100000">
                                          <p:val>
                                            <p:strVal val="#ppt_h"/>
                                          </p:val>
                                        </p:tav>
                                      </p:tavLst>
                                    </p:anim>
                                    <p:animEffect transition="in" filter="fade">
                                      <p:cBhvr>
                                        <p:cTn id="41" dur="200"/>
                                        <p:tgtEl>
                                          <p:spTgt spid="26"/>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27"/>
                                        </p:tgtEl>
                                        <p:attrNameLst>
                                          <p:attrName>style.visibility</p:attrName>
                                        </p:attrNameLst>
                                      </p:cBhvr>
                                      <p:to>
                                        <p:strVal val="visible"/>
                                      </p:to>
                                    </p:set>
                                    <p:anim calcmode="lin" valueType="num">
                                      <p:cBhvr>
                                        <p:cTn id="44" dur="200" fill="hold"/>
                                        <p:tgtEl>
                                          <p:spTgt spid="27"/>
                                        </p:tgtEl>
                                        <p:attrNameLst>
                                          <p:attrName>ppt_w</p:attrName>
                                        </p:attrNameLst>
                                      </p:cBhvr>
                                      <p:tavLst>
                                        <p:tav tm="0">
                                          <p:val>
                                            <p:fltVal val="0"/>
                                          </p:val>
                                        </p:tav>
                                        <p:tav tm="100000">
                                          <p:val>
                                            <p:strVal val="#ppt_w"/>
                                          </p:val>
                                        </p:tav>
                                      </p:tavLst>
                                    </p:anim>
                                    <p:anim calcmode="lin" valueType="num">
                                      <p:cBhvr>
                                        <p:cTn id="45" dur="200" fill="hold"/>
                                        <p:tgtEl>
                                          <p:spTgt spid="27"/>
                                        </p:tgtEl>
                                        <p:attrNameLst>
                                          <p:attrName>ppt_h</p:attrName>
                                        </p:attrNameLst>
                                      </p:cBhvr>
                                      <p:tavLst>
                                        <p:tav tm="0">
                                          <p:val>
                                            <p:fltVal val="0"/>
                                          </p:val>
                                        </p:tav>
                                        <p:tav tm="100000">
                                          <p:val>
                                            <p:strVal val="#ppt_h"/>
                                          </p:val>
                                        </p:tav>
                                      </p:tavLst>
                                    </p:anim>
                                    <p:animEffect transition="in" filter="fade">
                                      <p:cBhvr>
                                        <p:cTn id="46" dur="200"/>
                                        <p:tgtEl>
                                          <p:spTgt spid="27"/>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200" fill="hold"/>
                                        <p:tgtEl>
                                          <p:spTgt spid="28"/>
                                        </p:tgtEl>
                                        <p:attrNameLst>
                                          <p:attrName>ppt_w</p:attrName>
                                        </p:attrNameLst>
                                      </p:cBhvr>
                                      <p:tavLst>
                                        <p:tav tm="0">
                                          <p:val>
                                            <p:fltVal val="0"/>
                                          </p:val>
                                        </p:tav>
                                        <p:tav tm="100000">
                                          <p:val>
                                            <p:strVal val="#ppt_w"/>
                                          </p:val>
                                        </p:tav>
                                      </p:tavLst>
                                    </p:anim>
                                    <p:anim calcmode="lin" valueType="num">
                                      <p:cBhvr>
                                        <p:cTn id="50" dur="200" fill="hold"/>
                                        <p:tgtEl>
                                          <p:spTgt spid="28"/>
                                        </p:tgtEl>
                                        <p:attrNameLst>
                                          <p:attrName>ppt_h</p:attrName>
                                        </p:attrNameLst>
                                      </p:cBhvr>
                                      <p:tavLst>
                                        <p:tav tm="0">
                                          <p:val>
                                            <p:fltVal val="0"/>
                                          </p:val>
                                        </p:tav>
                                        <p:tav tm="100000">
                                          <p:val>
                                            <p:strVal val="#ppt_h"/>
                                          </p:val>
                                        </p:tav>
                                      </p:tavLst>
                                    </p:anim>
                                    <p:animEffect transition="in" filter="fade">
                                      <p:cBhvr>
                                        <p:cTn id="51" dur="200"/>
                                        <p:tgtEl>
                                          <p:spTgt spid="28"/>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29"/>
                                        </p:tgtEl>
                                        <p:attrNameLst>
                                          <p:attrName>style.visibility</p:attrName>
                                        </p:attrNameLst>
                                      </p:cBhvr>
                                      <p:to>
                                        <p:strVal val="visible"/>
                                      </p:to>
                                    </p:set>
                                    <p:anim calcmode="lin" valueType="num">
                                      <p:cBhvr>
                                        <p:cTn id="54" dur="200" fill="hold"/>
                                        <p:tgtEl>
                                          <p:spTgt spid="29"/>
                                        </p:tgtEl>
                                        <p:attrNameLst>
                                          <p:attrName>ppt_w</p:attrName>
                                        </p:attrNameLst>
                                      </p:cBhvr>
                                      <p:tavLst>
                                        <p:tav tm="0">
                                          <p:val>
                                            <p:fltVal val="0"/>
                                          </p:val>
                                        </p:tav>
                                        <p:tav tm="100000">
                                          <p:val>
                                            <p:strVal val="#ppt_w"/>
                                          </p:val>
                                        </p:tav>
                                      </p:tavLst>
                                    </p:anim>
                                    <p:anim calcmode="lin" valueType="num">
                                      <p:cBhvr>
                                        <p:cTn id="55" dur="200" fill="hold"/>
                                        <p:tgtEl>
                                          <p:spTgt spid="29"/>
                                        </p:tgtEl>
                                        <p:attrNameLst>
                                          <p:attrName>ppt_h</p:attrName>
                                        </p:attrNameLst>
                                      </p:cBhvr>
                                      <p:tavLst>
                                        <p:tav tm="0">
                                          <p:val>
                                            <p:fltVal val="0"/>
                                          </p:val>
                                        </p:tav>
                                        <p:tav tm="100000">
                                          <p:val>
                                            <p:strVal val="#ppt_h"/>
                                          </p:val>
                                        </p:tav>
                                      </p:tavLst>
                                    </p:anim>
                                    <p:animEffect transition="in" filter="fade">
                                      <p:cBhvr>
                                        <p:cTn id="56" dur="200"/>
                                        <p:tgtEl>
                                          <p:spTgt spid="29"/>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200" fill="hold"/>
                                        <p:tgtEl>
                                          <p:spTgt spid="30"/>
                                        </p:tgtEl>
                                        <p:attrNameLst>
                                          <p:attrName>ppt_w</p:attrName>
                                        </p:attrNameLst>
                                      </p:cBhvr>
                                      <p:tavLst>
                                        <p:tav tm="0">
                                          <p:val>
                                            <p:fltVal val="0"/>
                                          </p:val>
                                        </p:tav>
                                        <p:tav tm="100000">
                                          <p:val>
                                            <p:strVal val="#ppt_w"/>
                                          </p:val>
                                        </p:tav>
                                      </p:tavLst>
                                    </p:anim>
                                    <p:anim calcmode="lin" valueType="num">
                                      <p:cBhvr>
                                        <p:cTn id="60" dur="200" fill="hold"/>
                                        <p:tgtEl>
                                          <p:spTgt spid="30"/>
                                        </p:tgtEl>
                                        <p:attrNameLst>
                                          <p:attrName>ppt_h</p:attrName>
                                        </p:attrNameLst>
                                      </p:cBhvr>
                                      <p:tavLst>
                                        <p:tav tm="0">
                                          <p:val>
                                            <p:fltVal val="0"/>
                                          </p:val>
                                        </p:tav>
                                        <p:tav tm="100000">
                                          <p:val>
                                            <p:strVal val="#ppt_h"/>
                                          </p:val>
                                        </p:tav>
                                      </p:tavLst>
                                    </p:anim>
                                    <p:animEffect transition="in" filter="fade">
                                      <p:cBhvr>
                                        <p:cTn id="61" dur="200"/>
                                        <p:tgtEl>
                                          <p:spTgt spid="30"/>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31"/>
                                        </p:tgtEl>
                                        <p:attrNameLst>
                                          <p:attrName>style.visibility</p:attrName>
                                        </p:attrNameLst>
                                      </p:cBhvr>
                                      <p:to>
                                        <p:strVal val="visible"/>
                                      </p:to>
                                    </p:set>
                                    <p:anim calcmode="lin" valueType="num">
                                      <p:cBhvr>
                                        <p:cTn id="64" dur="200" fill="hold"/>
                                        <p:tgtEl>
                                          <p:spTgt spid="31"/>
                                        </p:tgtEl>
                                        <p:attrNameLst>
                                          <p:attrName>ppt_w</p:attrName>
                                        </p:attrNameLst>
                                      </p:cBhvr>
                                      <p:tavLst>
                                        <p:tav tm="0">
                                          <p:val>
                                            <p:fltVal val="0"/>
                                          </p:val>
                                        </p:tav>
                                        <p:tav tm="100000">
                                          <p:val>
                                            <p:strVal val="#ppt_w"/>
                                          </p:val>
                                        </p:tav>
                                      </p:tavLst>
                                    </p:anim>
                                    <p:anim calcmode="lin" valueType="num">
                                      <p:cBhvr>
                                        <p:cTn id="65" dur="200" fill="hold"/>
                                        <p:tgtEl>
                                          <p:spTgt spid="31"/>
                                        </p:tgtEl>
                                        <p:attrNameLst>
                                          <p:attrName>ppt_h</p:attrName>
                                        </p:attrNameLst>
                                      </p:cBhvr>
                                      <p:tavLst>
                                        <p:tav tm="0">
                                          <p:val>
                                            <p:fltVal val="0"/>
                                          </p:val>
                                        </p:tav>
                                        <p:tav tm="100000">
                                          <p:val>
                                            <p:strVal val="#ppt_h"/>
                                          </p:val>
                                        </p:tav>
                                      </p:tavLst>
                                    </p:anim>
                                    <p:animEffect transition="in" filter="fade">
                                      <p:cBhvr>
                                        <p:cTn id="66" dur="200"/>
                                        <p:tgtEl>
                                          <p:spTgt spid="31"/>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32"/>
                                        </p:tgtEl>
                                        <p:attrNameLst>
                                          <p:attrName>style.visibility</p:attrName>
                                        </p:attrNameLst>
                                      </p:cBhvr>
                                      <p:to>
                                        <p:strVal val="visible"/>
                                      </p:to>
                                    </p:set>
                                    <p:anim calcmode="lin" valueType="num">
                                      <p:cBhvr>
                                        <p:cTn id="69" dur="200" fill="hold"/>
                                        <p:tgtEl>
                                          <p:spTgt spid="32"/>
                                        </p:tgtEl>
                                        <p:attrNameLst>
                                          <p:attrName>ppt_w</p:attrName>
                                        </p:attrNameLst>
                                      </p:cBhvr>
                                      <p:tavLst>
                                        <p:tav tm="0">
                                          <p:val>
                                            <p:fltVal val="0"/>
                                          </p:val>
                                        </p:tav>
                                        <p:tav tm="100000">
                                          <p:val>
                                            <p:strVal val="#ppt_w"/>
                                          </p:val>
                                        </p:tav>
                                      </p:tavLst>
                                    </p:anim>
                                    <p:anim calcmode="lin" valueType="num">
                                      <p:cBhvr>
                                        <p:cTn id="70" dur="200" fill="hold"/>
                                        <p:tgtEl>
                                          <p:spTgt spid="32"/>
                                        </p:tgtEl>
                                        <p:attrNameLst>
                                          <p:attrName>ppt_h</p:attrName>
                                        </p:attrNameLst>
                                      </p:cBhvr>
                                      <p:tavLst>
                                        <p:tav tm="0">
                                          <p:val>
                                            <p:fltVal val="0"/>
                                          </p:val>
                                        </p:tav>
                                        <p:tav tm="100000">
                                          <p:val>
                                            <p:strVal val="#ppt_h"/>
                                          </p:val>
                                        </p:tav>
                                      </p:tavLst>
                                    </p:anim>
                                    <p:animEffect transition="in" filter="fade">
                                      <p:cBhvr>
                                        <p:cTn id="71" dur="200"/>
                                        <p:tgtEl>
                                          <p:spTgt spid="32"/>
                                        </p:tgtEl>
                                      </p:cBhvr>
                                    </p:animEffect>
                                  </p:childTnLst>
                                </p:cTn>
                              </p:par>
                              <p:par>
                                <p:cTn id="72" presetID="53" presetClass="entr" presetSubtype="16" fill="hold" grpId="0"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200" fill="hold"/>
                                        <p:tgtEl>
                                          <p:spTgt spid="33"/>
                                        </p:tgtEl>
                                        <p:attrNameLst>
                                          <p:attrName>ppt_w</p:attrName>
                                        </p:attrNameLst>
                                      </p:cBhvr>
                                      <p:tavLst>
                                        <p:tav tm="0">
                                          <p:val>
                                            <p:fltVal val="0"/>
                                          </p:val>
                                        </p:tav>
                                        <p:tav tm="100000">
                                          <p:val>
                                            <p:strVal val="#ppt_w"/>
                                          </p:val>
                                        </p:tav>
                                      </p:tavLst>
                                    </p:anim>
                                    <p:anim calcmode="lin" valueType="num">
                                      <p:cBhvr>
                                        <p:cTn id="75" dur="200" fill="hold"/>
                                        <p:tgtEl>
                                          <p:spTgt spid="33"/>
                                        </p:tgtEl>
                                        <p:attrNameLst>
                                          <p:attrName>ppt_h</p:attrName>
                                        </p:attrNameLst>
                                      </p:cBhvr>
                                      <p:tavLst>
                                        <p:tav tm="0">
                                          <p:val>
                                            <p:fltVal val="0"/>
                                          </p:val>
                                        </p:tav>
                                        <p:tav tm="100000">
                                          <p:val>
                                            <p:strVal val="#ppt_h"/>
                                          </p:val>
                                        </p:tav>
                                      </p:tavLst>
                                    </p:anim>
                                    <p:animEffect transition="in" filter="fade">
                                      <p:cBhvr>
                                        <p:cTn id="76" dur="200"/>
                                        <p:tgtEl>
                                          <p:spTgt spid="33"/>
                                        </p:tgtEl>
                                      </p:cBhvr>
                                    </p:animEffect>
                                  </p:childTnLst>
                                </p:cTn>
                              </p:par>
                              <p:par>
                                <p:cTn id="77" presetID="53" presetClass="entr" presetSubtype="16" fill="hold" grpId="0" nodeType="withEffect">
                                  <p:stCondLst>
                                    <p:cond delay="600"/>
                                  </p:stCondLst>
                                  <p:childTnLst>
                                    <p:set>
                                      <p:cBhvr>
                                        <p:cTn id="78" dur="1" fill="hold">
                                          <p:stCondLst>
                                            <p:cond delay="0"/>
                                          </p:stCondLst>
                                        </p:cTn>
                                        <p:tgtEl>
                                          <p:spTgt spid="34"/>
                                        </p:tgtEl>
                                        <p:attrNameLst>
                                          <p:attrName>style.visibility</p:attrName>
                                        </p:attrNameLst>
                                      </p:cBhvr>
                                      <p:to>
                                        <p:strVal val="visible"/>
                                      </p:to>
                                    </p:set>
                                    <p:anim calcmode="lin" valueType="num">
                                      <p:cBhvr>
                                        <p:cTn id="79" dur="200" fill="hold"/>
                                        <p:tgtEl>
                                          <p:spTgt spid="34"/>
                                        </p:tgtEl>
                                        <p:attrNameLst>
                                          <p:attrName>ppt_w</p:attrName>
                                        </p:attrNameLst>
                                      </p:cBhvr>
                                      <p:tavLst>
                                        <p:tav tm="0">
                                          <p:val>
                                            <p:fltVal val="0"/>
                                          </p:val>
                                        </p:tav>
                                        <p:tav tm="100000">
                                          <p:val>
                                            <p:strVal val="#ppt_w"/>
                                          </p:val>
                                        </p:tav>
                                      </p:tavLst>
                                    </p:anim>
                                    <p:anim calcmode="lin" valueType="num">
                                      <p:cBhvr>
                                        <p:cTn id="80" dur="200" fill="hold"/>
                                        <p:tgtEl>
                                          <p:spTgt spid="34"/>
                                        </p:tgtEl>
                                        <p:attrNameLst>
                                          <p:attrName>ppt_h</p:attrName>
                                        </p:attrNameLst>
                                      </p:cBhvr>
                                      <p:tavLst>
                                        <p:tav tm="0">
                                          <p:val>
                                            <p:fltVal val="0"/>
                                          </p:val>
                                        </p:tav>
                                        <p:tav tm="100000">
                                          <p:val>
                                            <p:strVal val="#ppt_h"/>
                                          </p:val>
                                        </p:tav>
                                      </p:tavLst>
                                    </p:anim>
                                    <p:animEffect transition="in" filter="fade">
                                      <p:cBhvr>
                                        <p:cTn id="81" dur="200"/>
                                        <p:tgtEl>
                                          <p:spTgt spid="34"/>
                                        </p:tgtEl>
                                      </p:cBhvr>
                                    </p:animEffect>
                                  </p:childTnLst>
                                </p:cTn>
                              </p:par>
                              <p:par>
                                <p:cTn id="82" presetID="53" presetClass="entr" presetSubtype="16" fill="hold" grpId="0" nodeType="withEffect">
                                  <p:stCondLst>
                                    <p:cond delay="700"/>
                                  </p:stCondLst>
                                  <p:childTnLst>
                                    <p:set>
                                      <p:cBhvr>
                                        <p:cTn id="83" dur="1" fill="hold">
                                          <p:stCondLst>
                                            <p:cond delay="0"/>
                                          </p:stCondLst>
                                        </p:cTn>
                                        <p:tgtEl>
                                          <p:spTgt spid="35"/>
                                        </p:tgtEl>
                                        <p:attrNameLst>
                                          <p:attrName>style.visibility</p:attrName>
                                        </p:attrNameLst>
                                      </p:cBhvr>
                                      <p:to>
                                        <p:strVal val="visible"/>
                                      </p:to>
                                    </p:set>
                                    <p:anim calcmode="lin" valueType="num">
                                      <p:cBhvr>
                                        <p:cTn id="84" dur="200" fill="hold"/>
                                        <p:tgtEl>
                                          <p:spTgt spid="35"/>
                                        </p:tgtEl>
                                        <p:attrNameLst>
                                          <p:attrName>ppt_w</p:attrName>
                                        </p:attrNameLst>
                                      </p:cBhvr>
                                      <p:tavLst>
                                        <p:tav tm="0">
                                          <p:val>
                                            <p:fltVal val="0"/>
                                          </p:val>
                                        </p:tav>
                                        <p:tav tm="100000">
                                          <p:val>
                                            <p:strVal val="#ppt_w"/>
                                          </p:val>
                                        </p:tav>
                                      </p:tavLst>
                                    </p:anim>
                                    <p:anim calcmode="lin" valueType="num">
                                      <p:cBhvr>
                                        <p:cTn id="85" dur="200" fill="hold"/>
                                        <p:tgtEl>
                                          <p:spTgt spid="35"/>
                                        </p:tgtEl>
                                        <p:attrNameLst>
                                          <p:attrName>ppt_h</p:attrName>
                                        </p:attrNameLst>
                                      </p:cBhvr>
                                      <p:tavLst>
                                        <p:tav tm="0">
                                          <p:val>
                                            <p:fltVal val="0"/>
                                          </p:val>
                                        </p:tav>
                                        <p:tav tm="100000">
                                          <p:val>
                                            <p:strVal val="#ppt_h"/>
                                          </p:val>
                                        </p:tav>
                                      </p:tavLst>
                                    </p:anim>
                                    <p:animEffect transition="in" filter="fade">
                                      <p:cBhvr>
                                        <p:cTn id="86" dur="200"/>
                                        <p:tgtEl>
                                          <p:spTgt spid="35"/>
                                        </p:tgtEl>
                                      </p:cBhvr>
                                    </p:animEffect>
                                  </p:childTnLst>
                                </p:cTn>
                              </p:par>
                              <p:par>
                                <p:cTn id="87" presetID="53" presetClass="entr" presetSubtype="16" fill="hold" grpId="0" nodeType="withEffect">
                                  <p:stCondLst>
                                    <p:cond delay="7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200" fill="hold"/>
                                        <p:tgtEl>
                                          <p:spTgt spid="36"/>
                                        </p:tgtEl>
                                        <p:attrNameLst>
                                          <p:attrName>ppt_w</p:attrName>
                                        </p:attrNameLst>
                                      </p:cBhvr>
                                      <p:tavLst>
                                        <p:tav tm="0">
                                          <p:val>
                                            <p:fltVal val="0"/>
                                          </p:val>
                                        </p:tav>
                                        <p:tav tm="100000">
                                          <p:val>
                                            <p:strVal val="#ppt_w"/>
                                          </p:val>
                                        </p:tav>
                                      </p:tavLst>
                                    </p:anim>
                                    <p:anim calcmode="lin" valueType="num">
                                      <p:cBhvr>
                                        <p:cTn id="90" dur="200" fill="hold"/>
                                        <p:tgtEl>
                                          <p:spTgt spid="36"/>
                                        </p:tgtEl>
                                        <p:attrNameLst>
                                          <p:attrName>ppt_h</p:attrName>
                                        </p:attrNameLst>
                                      </p:cBhvr>
                                      <p:tavLst>
                                        <p:tav tm="0">
                                          <p:val>
                                            <p:fltVal val="0"/>
                                          </p:val>
                                        </p:tav>
                                        <p:tav tm="100000">
                                          <p:val>
                                            <p:strVal val="#ppt_h"/>
                                          </p:val>
                                        </p:tav>
                                      </p:tavLst>
                                    </p:anim>
                                    <p:animEffect transition="in" filter="fade">
                                      <p:cBhvr>
                                        <p:cTn id="91" dur="200"/>
                                        <p:tgtEl>
                                          <p:spTgt spid="36"/>
                                        </p:tgtEl>
                                      </p:cBhvr>
                                    </p:animEffect>
                                  </p:childTnLst>
                                </p:cTn>
                              </p:par>
                              <p:par>
                                <p:cTn id="92" presetID="53" presetClass="entr" presetSubtype="16" fill="hold" grpId="0" nodeType="withEffect">
                                  <p:stCondLst>
                                    <p:cond delay="800"/>
                                  </p:stCondLst>
                                  <p:childTnLst>
                                    <p:set>
                                      <p:cBhvr>
                                        <p:cTn id="93" dur="1" fill="hold">
                                          <p:stCondLst>
                                            <p:cond delay="0"/>
                                          </p:stCondLst>
                                        </p:cTn>
                                        <p:tgtEl>
                                          <p:spTgt spid="37"/>
                                        </p:tgtEl>
                                        <p:attrNameLst>
                                          <p:attrName>style.visibility</p:attrName>
                                        </p:attrNameLst>
                                      </p:cBhvr>
                                      <p:to>
                                        <p:strVal val="visible"/>
                                      </p:to>
                                    </p:set>
                                    <p:anim calcmode="lin" valueType="num">
                                      <p:cBhvr>
                                        <p:cTn id="94" dur="200" fill="hold"/>
                                        <p:tgtEl>
                                          <p:spTgt spid="37"/>
                                        </p:tgtEl>
                                        <p:attrNameLst>
                                          <p:attrName>ppt_w</p:attrName>
                                        </p:attrNameLst>
                                      </p:cBhvr>
                                      <p:tavLst>
                                        <p:tav tm="0">
                                          <p:val>
                                            <p:fltVal val="0"/>
                                          </p:val>
                                        </p:tav>
                                        <p:tav tm="100000">
                                          <p:val>
                                            <p:strVal val="#ppt_w"/>
                                          </p:val>
                                        </p:tav>
                                      </p:tavLst>
                                    </p:anim>
                                    <p:anim calcmode="lin" valueType="num">
                                      <p:cBhvr>
                                        <p:cTn id="95" dur="200" fill="hold"/>
                                        <p:tgtEl>
                                          <p:spTgt spid="37"/>
                                        </p:tgtEl>
                                        <p:attrNameLst>
                                          <p:attrName>ppt_h</p:attrName>
                                        </p:attrNameLst>
                                      </p:cBhvr>
                                      <p:tavLst>
                                        <p:tav tm="0">
                                          <p:val>
                                            <p:fltVal val="0"/>
                                          </p:val>
                                        </p:tav>
                                        <p:tav tm="100000">
                                          <p:val>
                                            <p:strVal val="#ppt_h"/>
                                          </p:val>
                                        </p:tav>
                                      </p:tavLst>
                                    </p:anim>
                                    <p:animEffect transition="in" filter="fade">
                                      <p:cBhvr>
                                        <p:cTn id="96" dur="200"/>
                                        <p:tgtEl>
                                          <p:spTgt spid="37"/>
                                        </p:tgtEl>
                                      </p:cBhvr>
                                    </p:animEffect>
                                  </p:childTnLst>
                                </p:cTn>
                              </p:par>
                              <p:par>
                                <p:cTn id="97" presetID="53" presetClass="entr" presetSubtype="16" fill="hold" grpId="0" nodeType="withEffect">
                                  <p:stCondLst>
                                    <p:cond delay="800"/>
                                  </p:stCondLst>
                                  <p:childTnLst>
                                    <p:set>
                                      <p:cBhvr>
                                        <p:cTn id="98" dur="1" fill="hold">
                                          <p:stCondLst>
                                            <p:cond delay="0"/>
                                          </p:stCondLst>
                                        </p:cTn>
                                        <p:tgtEl>
                                          <p:spTgt spid="38"/>
                                        </p:tgtEl>
                                        <p:attrNameLst>
                                          <p:attrName>style.visibility</p:attrName>
                                        </p:attrNameLst>
                                      </p:cBhvr>
                                      <p:to>
                                        <p:strVal val="visible"/>
                                      </p:to>
                                    </p:set>
                                    <p:anim calcmode="lin" valueType="num">
                                      <p:cBhvr>
                                        <p:cTn id="99" dur="200" fill="hold"/>
                                        <p:tgtEl>
                                          <p:spTgt spid="38"/>
                                        </p:tgtEl>
                                        <p:attrNameLst>
                                          <p:attrName>ppt_w</p:attrName>
                                        </p:attrNameLst>
                                      </p:cBhvr>
                                      <p:tavLst>
                                        <p:tav tm="0">
                                          <p:val>
                                            <p:fltVal val="0"/>
                                          </p:val>
                                        </p:tav>
                                        <p:tav tm="100000">
                                          <p:val>
                                            <p:strVal val="#ppt_w"/>
                                          </p:val>
                                        </p:tav>
                                      </p:tavLst>
                                    </p:anim>
                                    <p:anim calcmode="lin" valueType="num">
                                      <p:cBhvr>
                                        <p:cTn id="100" dur="200" fill="hold"/>
                                        <p:tgtEl>
                                          <p:spTgt spid="38"/>
                                        </p:tgtEl>
                                        <p:attrNameLst>
                                          <p:attrName>ppt_h</p:attrName>
                                        </p:attrNameLst>
                                      </p:cBhvr>
                                      <p:tavLst>
                                        <p:tav tm="0">
                                          <p:val>
                                            <p:fltVal val="0"/>
                                          </p:val>
                                        </p:tav>
                                        <p:tav tm="100000">
                                          <p:val>
                                            <p:strVal val="#ppt_h"/>
                                          </p:val>
                                        </p:tav>
                                      </p:tavLst>
                                    </p:anim>
                                    <p:animEffect transition="in" filter="fade">
                                      <p:cBhvr>
                                        <p:cTn id="101" dur="200"/>
                                        <p:tgtEl>
                                          <p:spTgt spid="38"/>
                                        </p:tgtEl>
                                      </p:cBhvr>
                                    </p:animEffect>
                                  </p:childTnLst>
                                </p:cTn>
                              </p:par>
                              <p:par>
                                <p:cTn id="102" presetID="22" presetClass="entr" presetSubtype="4" fill="hold" grpId="0" nodeType="withEffect">
                                  <p:stCondLst>
                                    <p:cond delay="800"/>
                                  </p:stCondLst>
                                  <p:childTnLst>
                                    <p:set>
                                      <p:cBhvr>
                                        <p:cTn id="103" dur="1" fill="hold">
                                          <p:stCondLst>
                                            <p:cond delay="0"/>
                                          </p:stCondLst>
                                        </p:cTn>
                                        <p:tgtEl>
                                          <p:spTgt spid="39"/>
                                        </p:tgtEl>
                                        <p:attrNameLst>
                                          <p:attrName>style.visibility</p:attrName>
                                        </p:attrNameLst>
                                      </p:cBhvr>
                                      <p:to>
                                        <p:strVal val="visible"/>
                                      </p:to>
                                    </p:set>
                                    <p:animEffect transition="in" filter="wipe(down)">
                                      <p:cBhvr>
                                        <p:cTn id="104" dur="500"/>
                                        <p:tgtEl>
                                          <p:spTgt spid="39"/>
                                        </p:tgtEl>
                                      </p:cBhvr>
                                    </p:animEffect>
                                  </p:childTnLst>
                                </p:cTn>
                              </p:par>
                              <p:par>
                                <p:cTn id="105" presetID="40" presetClass="entr" presetSubtype="0" fill="hold" grpId="0" nodeType="withEffect">
                                  <p:stCondLst>
                                    <p:cond delay="800"/>
                                  </p:stCondLst>
                                  <p:iterate type="lt">
                                    <p:tmPct val="10000"/>
                                  </p:iterate>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1"/>
                                          </p:val>
                                        </p:tav>
                                        <p:tav tm="100000">
                                          <p:val>
                                            <p:strVal val="#ppt_x"/>
                                          </p:val>
                                        </p:tav>
                                      </p:tavLst>
                                    </p:anim>
                                    <p:anim calcmode="lin" valueType="num">
                                      <p:cBhvr>
                                        <p:cTn id="109"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8" grpId="0" animBg="1"/>
      <p:bldP spid="40" grpId="0"/>
    </p:bld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DOC_GUID" val="{cf70e8c8-2340-4812-ba8c-719012a58aa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1422</Words>
  <Application>WPS 演示</Application>
  <PresentationFormat>自定义</PresentationFormat>
  <Paragraphs>70</Paragraphs>
  <Slides>8</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幻灯片标题</vt:lpstr>
      </vt:variant>
      <vt:variant>
        <vt:i4>8</vt:i4>
      </vt:variant>
      <vt:variant>
        <vt:lpstr>自定义放映</vt:lpstr>
      </vt:variant>
      <vt:variant>
        <vt:i4>1</vt:i4>
      </vt:variant>
    </vt:vector>
  </HeadingPairs>
  <TitlesOfParts>
    <vt:vector size="19" baseType="lpstr">
      <vt:lpstr>Arial</vt:lpstr>
      <vt:lpstr>宋体</vt:lpstr>
      <vt:lpstr>Wingdings</vt:lpstr>
      <vt:lpstr>华文宋体</vt:lpstr>
      <vt:lpstr>微软雅黑</vt:lpstr>
      <vt:lpstr>Times New Roman</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WPS_1470122780</cp:lastModifiedBy>
  <cp:revision>576</cp:revision>
  <dcterms:created xsi:type="dcterms:W3CDTF">2016-01-04T05:40:00Z</dcterms:created>
  <dcterms:modified xsi:type="dcterms:W3CDTF">2020-10-23T02:54:00Z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