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mf" ContentType="image/x-w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555" r:id="rId4"/>
    <p:sldId id="654" r:id="rId5"/>
    <p:sldId id="557" r:id="rId6"/>
    <p:sldId id="260" r:id="rId7"/>
    <p:sldId id="399" r:id="rId8"/>
    <p:sldId id="618" r:id="rId9"/>
    <p:sldId id="655" r:id="rId10"/>
    <p:sldId id="656" r:id="rId11"/>
    <p:sldId id="657" r:id="rId12"/>
    <p:sldId id="400" r:id="rId13"/>
    <p:sldId id="696" r:id="rId14"/>
    <p:sldId id="678" r:id="rId15"/>
    <p:sldId id="679" r:id="rId16"/>
    <p:sldId id="402" r:id="rId17"/>
    <p:sldId id="688" r:id="rId18"/>
    <p:sldId id="752" r:id="rId19"/>
    <p:sldId id="651" r:id="rId20"/>
    <p:sldId id="693" r:id="rId21"/>
    <p:sldId id="667" r:id="rId22"/>
    <p:sldId id="631" r:id="rId23"/>
    <p:sldId id="682" r:id="rId24"/>
    <p:sldId id="633" r:id="rId25"/>
    <p:sldId id="743" r:id="rId26"/>
    <p:sldId id="744" r:id="rId27"/>
    <p:sldId id="745" r:id="rId28"/>
    <p:sldId id="749" r:id="rId29"/>
    <p:sldId id="750" r:id="rId30"/>
    <p:sldId id="690" r:id="rId31"/>
    <p:sldId id="639" r:id="rId32"/>
    <p:sldId id="694" r:id="rId33"/>
    <p:sldId id="644" r:id="rId34"/>
    <p:sldId id="753" r:id="rId35"/>
    <p:sldId id="754" r:id="rId36"/>
    <p:sldId id="758" r:id="rId37"/>
    <p:sldId id="756" r:id="rId38"/>
    <p:sldId id="609" r:id="rId39"/>
  </p:sldIdLst>
  <p:sldSz cx="9144000" cy="6858000" type="screen4x3"/>
  <p:notesSz cx="6858000" cy="9144000"/>
  <p:custDataLst>
    <p:tags r:id="rId4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Times New Roman" panose="02020603050405020304" charset="0"/>
      <a:buNone/>
      <a:defRPr sz="2400" b="1" i="0" u="none" kern="1200">
        <a:solidFill>
          <a:schemeClr val="tx1"/>
        </a:solidFill>
        <a:latin typeface="Times New Roman" panose="02020603050405020304" charset="0"/>
        <a:ea typeface="楷体_GB2312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Times New Roman" panose="02020603050405020304" charset="0"/>
      <a:buNone/>
      <a:defRPr sz="2400" b="1" i="0" u="none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Times New Roman" panose="02020603050405020304" charset="0"/>
      <a:buNone/>
      <a:defRPr sz="2400" b="1" i="0" u="none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Times New Roman" panose="02020603050405020304" charset="0"/>
      <a:buNone/>
      <a:defRPr sz="2400" b="1" i="0" u="none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Times New Roman" panose="02020603050405020304" charset="0"/>
      <a:buNone/>
      <a:defRPr sz="2400" b="1" i="0" u="none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Pct val="100000"/>
      <a:buFont typeface="Times New Roman" panose="02020603050405020304" charset="0"/>
      <a:buNone/>
      <a:defRPr sz="2400" b="1" i="0" u="none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Pct val="100000"/>
      <a:buFont typeface="Times New Roman" panose="02020603050405020304" charset="0"/>
      <a:buNone/>
      <a:defRPr sz="2400" b="1" i="0" u="none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Pct val="100000"/>
      <a:buFont typeface="Times New Roman" panose="02020603050405020304" charset="0"/>
      <a:buNone/>
      <a:defRPr sz="2400" b="1" i="0" u="none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Pct val="100000"/>
      <a:buFont typeface="Times New Roman" panose="02020603050405020304" charset="0"/>
      <a:buNone/>
      <a:defRPr sz="2400" b="1" i="0" u="none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9" d="100"/>
          <a:sy n="89" d="100"/>
        </p:scale>
        <p:origin x="-102" y="-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gs" Target="tags/tag1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组合 1025"/>
          <p:cNvGrpSpPr/>
          <p:nvPr/>
        </p:nvGrpSpPr>
        <p:grpSpPr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1027" name="任意多边形 153602"/>
            <p:cNvSpPr/>
            <p:nvPr/>
          </p:nvSpPr>
          <p:spPr>
            <a:xfrm>
              <a:off x="3394" y="999"/>
              <a:ext cx="2359" cy="3314"/>
            </a:xfrm>
            <a:gradFill rotWithShape="0">
              <a:gsLst>
                <a:gs pos="0">
                  <a:srgbClr val="182F76"/>
                </a:gs>
                <a:gs pos="100000">
                  <a:srgbClr val="3366FF"/>
                </a:gs>
              </a:gsLst>
              <a:lin ang="0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8" name="任意多边形 153603"/>
            <p:cNvSpPr/>
            <p:nvPr/>
          </p:nvSpPr>
          <p:spPr>
            <a:xfrm>
              <a:off x="0" y="1"/>
              <a:ext cx="5298" cy="4312"/>
            </a:xfrm>
            <a:noFill/>
            <a:ln w="12700" cap="rnd" cmpd="sng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029" name="标题 15360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30" name="日期占位符 153605"/>
          <p:cNvSpPr>
            <a:spLocks noGrp="1"/>
          </p:cNvSpPr>
          <p:nvPr>
            <p:ph type="dt" sz="half" idx="1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031" name="页脚占位符 153606"/>
          <p:cNvSpPr>
            <a:spLocks noGrp="1"/>
          </p:cNvSpPr>
          <p:nvPr>
            <p:ph type="ftr" sz="quarter" idx="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032" name="灯片编号占位符 153607"/>
          <p:cNvSpPr>
            <a:spLocks noGrp="1"/>
          </p:cNvSpPr>
          <p:nvPr>
            <p:ph type="sldNum" sz="quarter" idx="3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033" name="文本占位符 153608"/>
          <p:cNvSpPr/>
          <p:nvPr>
            <p:ph type="body" idx="4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ld"/>
  </p:transition>
  <p:hf sldNum="0" hdr="0" ftr="0" dt="0"/>
  <p:txStyles>
    <p:titleStyle>
      <a:lvl1pPr marL="0" lvl="0" indent="0" algn="ctr" defTabSz="91440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charset="0"/>
        <a:buNone/>
        <a:defRPr sz="4400" b="1" i="0" u="none" kern="1200" baseline="0">
          <a:solidFill>
            <a:schemeClr val="tx2"/>
          </a:solidFill>
          <a:effectLst>
            <a:outerShdw blurRad="38100" dist="38100" dir="270000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anose="05000000000000000000" pitchFamily="2" charset="2"/>
        <a:buChar char="–"/>
        <a:defRPr sz="2800" b="1" i="0" u="none" kern="1200" baseline="0">
          <a:solidFill>
            <a:schemeClr val="tx1"/>
          </a:solidFill>
          <a:latin typeface="Times New Roman" panose="02020603050405020304" charset="0"/>
          <a:ea typeface="楷体_GB2312" charset="0"/>
          <a:cs typeface="+mn-cs"/>
        </a:defRPr>
      </a:lvl2pPr>
      <a:lvl3pPr marL="1143000" lvl="2" indent="-228600" algn="l" defTabSz="91440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800" b="1" i="0" u="none" kern="1200" baseline="0">
          <a:solidFill>
            <a:schemeClr val="tx1"/>
          </a:solidFill>
          <a:latin typeface="Times New Roman" panose="02020603050405020304" charset="0"/>
          <a:ea typeface="楷体_GB2312" charset="0"/>
          <a:cs typeface="+mn-cs"/>
        </a:defRPr>
      </a:lvl3pPr>
      <a:lvl4pPr marL="1600200" lvl="3" indent="-228600" algn="l" defTabSz="91440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anose="05000000000000000000" pitchFamily="2" charset="2"/>
        <a:buChar char="–"/>
        <a:defRPr sz="2800" b="1" i="0" u="none" kern="1200" baseline="0">
          <a:solidFill>
            <a:schemeClr val="tx1"/>
          </a:solidFill>
          <a:latin typeface="Times New Roman" panose="02020603050405020304" charset="0"/>
          <a:ea typeface="楷体_GB2312" charset="0"/>
          <a:cs typeface="+mn-cs"/>
        </a:defRPr>
      </a:lvl4pPr>
      <a:lvl5pPr marL="2057400" lvl="4" indent="-228600" algn="l" defTabSz="91440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•"/>
        <a:defRPr sz="2800" b="1" i="0" u="none" kern="1200" baseline="0">
          <a:solidFill>
            <a:schemeClr val="tx1"/>
          </a:solidFill>
          <a:latin typeface="Times New Roman" panose="02020603050405020304" charset="0"/>
          <a:ea typeface="楷体_GB2312" charset="0"/>
          <a:cs typeface="+mn-cs"/>
        </a:defRPr>
      </a:lvl5pPr>
      <a:lvl6pPr marL="2514600" lvl="5" indent="-228600" algn="l" defTabSz="91440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•"/>
        <a:defRPr sz="2800" b="1" i="0" u="none" kern="1200" baseline="0">
          <a:solidFill>
            <a:schemeClr val="tx1"/>
          </a:solidFill>
          <a:latin typeface="Times New Roman" panose="02020603050405020304" charset="0"/>
          <a:ea typeface="楷体_GB2312" charset="0"/>
          <a:cs typeface="+mn-cs"/>
        </a:defRPr>
      </a:lvl6pPr>
      <a:lvl7pPr marL="2971800" lvl="6" indent="-228600" algn="l" defTabSz="91440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•"/>
        <a:defRPr sz="2800" b="1" i="0" u="none" kern="1200" baseline="0">
          <a:solidFill>
            <a:schemeClr val="tx1"/>
          </a:solidFill>
          <a:latin typeface="Times New Roman" panose="02020603050405020304" charset="0"/>
          <a:ea typeface="楷体_GB2312" charset="0"/>
          <a:cs typeface="+mn-cs"/>
        </a:defRPr>
      </a:lvl7pPr>
      <a:lvl8pPr marL="3429000" lvl="7" indent="-228600" algn="l" defTabSz="91440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•"/>
        <a:defRPr sz="2800" b="1" i="0" u="none" kern="1200" baseline="0">
          <a:solidFill>
            <a:schemeClr val="tx1"/>
          </a:solidFill>
          <a:latin typeface="Times New Roman" panose="02020603050405020304" charset="0"/>
          <a:ea typeface="楷体_GB2312" charset="0"/>
          <a:cs typeface="+mn-cs"/>
        </a:defRPr>
      </a:lvl8pPr>
      <a:lvl9pPr marL="3886200" lvl="8" indent="-228600" algn="l" defTabSz="91440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•"/>
        <a:defRPr sz="2800" b="1" i="0" u="none" kern="1200" baseline="0">
          <a:solidFill>
            <a:schemeClr val="tx1"/>
          </a:solidFill>
          <a:latin typeface="Times New Roman" panose="02020603050405020304" charset="0"/>
          <a:ea typeface="楷体_GB2312" charset="0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Times New Roman" panose="0202060305040502030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Times New Roman" panose="0202060305040502030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Times New Roman" panose="0202060305040502030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Times New Roman" panose="0202060305040502030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Times New Roman" panose="0202060305040502030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Times New Roman" panose="0202060305040502030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Times New Roman" panose="0202060305040502030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Times New Roman" panose="0202060305040502030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Times New Roman" panose="0202060305040502030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36" name="组合 1035"/>
          <p:cNvGrpSpPr/>
          <p:nvPr/>
        </p:nvGrpSpPr>
        <p:grpSpPr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1037" name="任意多边形 154626"/>
            <p:cNvSpPr/>
            <p:nvPr/>
          </p:nvSpPr>
          <p:spPr>
            <a:xfrm>
              <a:off x="2061" y="1707"/>
              <a:ext cx="3699" cy="2613"/>
            </a:xfrm>
            <a:gradFill rotWithShape="0">
              <a:gsLst>
                <a:gs pos="0">
                  <a:srgbClr val="182F76"/>
                </a:gs>
                <a:gs pos="100000">
                  <a:srgbClr val="3366FF"/>
                </a:gs>
              </a:gsLst>
              <a:lin ang="0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38" name="任意多边形 154627"/>
            <p:cNvSpPr/>
            <p:nvPr/>
          </p:nvSpPr>
          <p:spPr>
            <a:xfrm>
              <a:off x="-652" y="978"/>
              <a:ext cx="4237" cy="3342"/>
            </a:xfrm>
            <a:noFill/>
            <a:ln w="12700" cap="rnd" cmpd="sng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039" name="标题 15360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0" name="文本占位符 153608"/>
          <p:cNvSpPr/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1" name="日期占位符 154630"/>
          <p:cNvSpPr>
            <a:spLocks noGrp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042" name="页脚占位符 154631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043" name="灯片编号占位符 15463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ld"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Times New Roman" panose="02020603050405020304" charset="0"/>
        <a:buNone/>
        <a:defRPr sz="4400" b="1" i="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2800" b="1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anose="05000000000000000000" pitchFamily="2" charset="2"/>
        <a:buChar char="–"/>
        <a:defRPr sz="2800" b="1" i="0" u="none" kern="1200">
          <a:solidFill>
            <a:schemeClr val="tx1"/>
          </a:solidFill>
          <a:latin typeface="Times New Roman" panose="02020603050405020304" charset="0"/>
          <a:ea typeface="楷体_GB2312" charset="0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800" b="1" i="0" u="none" kern="1200">
          <a:solidFill>
            <a:schemeClr val="tx1"/>
          </a:solidFill>
          <a:latin typeface="Times New Roman" panose="02020603050405020304" charset="0"/>
          <a:ea typeface="楷体_GB2312" charset="0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anose="05000000000000000000" pitchFamily="2" charset="2"/>
        <a:buChar char="–"/>
        <a:defRPr sz="2800" b="1" i="0" u="none" kern="1200">
          <a:solidFill>
            <a:schemeClr val="tx1"/>
          </a:solidFill>
          <a:latin typeface="Times New Roman" panose="02020603050405020304" charset="0"/>
          <a:ea typeface="楷体_GB2312" charset="0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•"/>
        <a:defRPr sz="2800" b="1" i="0" u="none" kern="1200">
          <a:solidFill>
            <a:schemeClr val="tx1"/>
          </a:solidFill>
          <a:latin typeface="Times New Roman" panose="02020603050405020304" charset="0"/>
          <a:ea typeface="楷体_GB2312" charset="0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•"/>
        <a:defRPr sz="2800" b="1" i="0" u="none" kern="1200">
          <a:solidFill>
            <a:schemeClr val="tx1"/>
          </a:solidFill>
          <a:latin typeface="Times New Roman" panose="02020603050405020304" charset="0"/>
          <a:ea typeface="楷体_GB2312" charset="0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•"/>
        <a:defRPr sz="2800" b="1" i="0" u="none" kern="1200">
          <a:solidFill>
            <a:schemeClr val="tx1"/>
          </a:solidFill>
          <a:latin typeface="Times New Roman" panose="02020603050405020304" charset="0"/>
          <a:ea typeface="楷体_GB2312" charset="0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•"/>
        <a:defRPr sz="2800" b="1" i="0" u="none" kern="1200">
          <a:solidFill>
            <a:schemeClr val="tx1"/>
          </a:solidFill>
          <a:latin typeface="Times New Roman" panose="02020603050405020304" charset="0"/>
          <a:ea typeface="楷体_GB2312" charset="0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•"/>
        <a:defRPr sz="2800" b="1" i="0" u="none" kern="1200">
          <a:solidFill>
            <a:schemeClr val="tx1"/>
          </a:solidFill>
          <a:latin typeface="Times New Roman" panose="02020603050405020304" charset="0"/>
          <a:ea typeface="楷体_GB2312" charset="0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Times New Roman" panose="0202060305040502030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Times New Roman" panose="0202060305040502030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Times New Roman" panose="0202060305040502030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Times New Roman" panose="0202060305040502030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Times New Roman" panose="0202060305040502030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Times New Roman" panose="0202060305040502030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Times New Roman" panose="0202060305040502030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Times New Roman" panose="0202060305040502030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Times New Roman" panose="0202060305040502030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wmf"/><Relationship Id="rId1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wmf"/><Relationship Id="rId1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wmf"/><Relationship Id="rId1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3.wmf"/><Relationship Id="rId1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标题 407553"/>
          <p:cNvSpPr>
            <a:spLocks noGrp="1"/>
          </p:cNvSpPr>
          <p:nvPr>
            <p:ph type="ctrTitle" idx="4294967295"/>
          </p:nvPr>
        </p:nvSpPr>
        <p:spPr>
          <a:xfrm>
            <a:off x="381000" y="1295400"/>
            <a:ext cx="8077200" cy="1600200"/>
          </a:xfrm>
        </p:spPr>
        <p:txBody>
          <a:bodyPr lIns="92075" tIns="46038" rIns="92075" bIns="46038" anchor="b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charset="0"/>
              <a:buNone/>
              <a:defRPr sz="4400" b="1" i="0" u="none">
                <a:solidFill>
                  <a:schemeClr val="tx2"/>
                </a:solidFill>
                <a:latin typeface="Arial" panose="020B0604020202020204"/>
                <a:ea typeface="黑体" panose="02010609060101010101" charset="-122"/>
              </a:defRPr>
            </a:lvl1pPr>
          </a:lstStyle>
          <a:p>
            <a:pPr lvl="0" defTabSz="914400"/>
            <a:r>
              <a:rPr lang="zh-CN" altLang="en-US" sz="4800" b="0">
                <a:solidFill>
                  <a:schemeClr val="folHlink"/>
                </a:solidFill>
                <a:latin typeface="Arial" panose="020B0604020202020204" pitchFamily="34" charset="0"/>
                <a:ea typeface="黑体" panose="02010609060101010101" charset="-122"/>
              </a:rPr>
              <a:t>危重症患者的生命体征监测</a:t>
            </a:r>
            <a:endParaRPr lang="zh-CN" altLang="en-US" sz="4800" b="0">
              <a:solidFill>
                <a:schemeClr val="folHlink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051" name="副标题 407554"/>
          <p:cNvSpPr/>
          <p:nvPr>
            <p:ph type="subTitle" idx="4294967295"/>
          </p:nvPr>
        </p:nvSpPr>
        <p:spPr>
          <a:xfrm>
            <a:off x="1116013" y="4005263"/>
            <a:ext cx="6629400" cy="1219200"/>
          </a:xfrm>
        </p:spPr>
        <p:txBody>
          <a:bodyPr lIns="92075" tIns="46038" rIns="92075" bIns="46038"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 i="0" u="none">
                <a:solidFill>
                  <a:schemeClr val="tx1"/>
                </a:solidFill>
                <a:latin typeface="Times New Roman" panose="02020603050405020304" charset="0"/>
                <a:ea typeface="楷体_GB2312" charset="0"/>
              </a:defRPr>
            </a:lvl1pPr>
            <a:lvl2pPr marL="457200" lvl="1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defRPr sz="2800" b="1" i="0" u="none">
                <a:solidFill>
                  <a:schemeClr val="tx1"/>
                </a:solidFill>
                <a:latin typeface="Times New Roman" panose="02020603050405020304" charset="0"/>
                <a:ea typeface="楷体_GB2312" charset="0"/>
              </a:defRPr>
            </a:lvl2pPr>
            <a:lvl3pPr marL="914400" lvl="2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defRPr sz="2800" b="1" i="0" u="none">
                <a:solidFill>
                  <a:schemeClr val="tx1"/>
                </a:solidFill>
                <a:latin typeface="Times New Roman" panose="02020603050405020304" charset="0"/>
                <a:ea typeface="楷体_GB2312" charset="0"/>
              </a:defRPr>
            </a:lvl3pPr>
            <a:lvl4pPr marL="1371600" lvl="3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defRPr sz="2800" b="1" i="0" u="none">
                <a:solidFill>
                  <a:schemeClr val="tx1"/>
                </a:solidFill>
                <a:latin typeface="Times New Roman" panose="02020603050405020304" charset="0"/>
                <a:ea typeface="楷体_GB2312" charset="0"/>
              </a:defRPr>
            </a:lvl4pPr>
            <a:lvl5pPr marL="1828800" lvl="4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defRPr sz="2800" b="1" i="0" u="none">
                <a:solidFill>
                  <a:schemeClr val="tx1"/>
                </a:solidFill>
                <a:latin typeface="Times New Roman" panose="02020603050405020304" charset="0"/>
                <a:ea typeface="楷体_GB2312" charset="0"/>
              </a:defRPr>
            </a:lvl5pPr>
          </a:lstStyle>
          <a:p>
            <a:pPr marL="0" lvl="0" indent="0" algn="ctr" defTabSz="914400">
              <a:buClr>
                <a:schemeClr val="accent2"/>
              </a:buClr>
              <a:buNone/>
            </a:pPr>
            <a:r>
              <a:rPr lang="en-US" altLang="zh-CN" b="0">
                <a:solidFill>
                  <a:srgbClr val="FF9933"/>
                </a:solidFill>
                <a:latin typeface="黑体" panose="02010609060101010101" charset="-122"/>
                <a:ea typeface="黑体" panose="02010609060101010101" charset="-122"/>
              </a:rPr>
              <a:t>ICU  </a:t>
            </a:r>
            <a:r>
              <a:rPr lang="zh-CN" altLang="en-US" b="0">
                <a:solidFill>
                  <a:srgbClr val="FF9933"/>
                </a:solidFill>
                <a:latin typeface="黑体" panose="02010609060101010101" charset="-122"/>
                <a:ea typeface="黑体" panose="02010609060101010101" charset="-122"/>
              </a:rPr>
              <a:t>刘依霖</a:t>
            </a:r>
            <a:endParaRPr lang="en-US" altLang="zh-CN" b="0">
              <a:solidFill>
                <a:srgbClr val="FF9933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lvl="0" indent="0" algn="ctr" defTabSz="914400">
              <a:buClr>
                <a:schemeClr val="accent2"/>
              </a:buClr>
              <a:buNone/>
            </a:pP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2052" name="对象 407560"/>
          <p:cNvGraphicFramePr/>
          <p:nvPr/>
        </p:nvGraphicFramePr>
        <p:xfrm>
          <a:off x="7470775" y="4827588"/>
          <a:ext cx="1673225" cy="203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828290" imgH="1586865" progId="MS_ClipArt_Gallery.2">
                  <p:embed/>
                </p:oleObj>
              </mc:Choice>
              <mc:Fallback>
                <p:oleObj name="" r:id="rId1" imgW="2828290" imgH="1586865" progId="MS_ClipArt_Gallery.2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470775" y="4827588"/>
                        <a:ext cx="1673225" cy="2030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trips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18" name="标题 155649"/>
          <p:cNvSpPr>
            <a:spLocks noGrp="1"/>
          </p:cNvSpPr>
          <p:nvPr>
            <p:ph type="title" idx="4294967295"/>
          </p:nvPr>
        </p:nvSpPr>
        <p:spPr>
          <a:xfrm>
            <a:off x="646113" y="1341438"/>
            <a:ext cx="7777162" cy="1143000"/>
          </a:xfrm>
        </p:spPr>
        <p:txBody>
          <a:bodyPr lIns="92075" tIns="46038" rIns="92075" bIns="46038" anchor="ctr"/>
          <a:p>
            <a:pPr>
              <a:buClr>
                <a:schemeClr val="hlink"/>
              </a:buClr>
              <a:buSzPct val="100000"/>
              <a:buFont typeface="Wingdings" panose="05000000000000000000" pitchFamily="2" charset="2"/>
              <a:buChar char="q"/>
            </a:pPr>
            <a:br>
              <a:rPr lang="en-US" altLang="zh-CN" sz="3600" b="0">
                <a:latin typeface="Times New Roman" panose="02020603050405020304" charset="0"/>
                <a:ea typeface="楷体_GB2312" charset="-122"/>
              </a:rPr>
            </a:br>
            <a:br>
              <a:rPr lang="en-US" altLang="zh-CN" sz="3600" b="0">
                <a:latin typeface="Times New Roman" panose="02020603050405020304" charset="0"/>
                <a:ea typeface="楷体_GB2312" charset="-122"/>
              </a:rPr>
            </a:br>
            <a:r>
              <a:rPr lang="zh-CN" altLang="en-US" sz="4800" b="0">
                <a:solidFill>
                  <a:schemeClr val="folHlink"/>
                </a:solidFill>
                <a:latin typeface="Times New Roman" panose="02020603050405020304" charset="0"/>
              </a:rPr>
              <a:t>二、心率监测</a:t>
            </a:r>
            <a:br>
              <a:rPr lang="zh-CN" altLang="en-US" sz="4800" b="0">
                <a:solidFill>
                  <a:schemeClr val="folHlink"/>
                </a:solidFill>
                <a:latin typeface="Times New Roman" panose="02020603050405020304" charset="0"/>
                <a:ea typeface="楷体_GB2312" charset="-122"/>
              </a:rPr>
            </a:br>
            <a:br>
              <a:rPr lang="zh-CN" altLang="en-US" sz="3600" b="0">
                <a:latin typeface="Times New Roman" panose="02020603050405020304" charset="0"/>
                <a:ea typeface="楷体_GB2312" charset="-122"/>
              </a:rPr>
            </a:br>
            <a:r>
              <a:rPr lang="zh-CN" altLang="en-US" sz="2800">
                <a:latin typeface="Times New Roman" panose="02020603050405020304" charset="0"/>
                <a:ea typeface="楷体_GB2312" charset="-122"/>
              </a:rPr>
              <a:t>心率 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ea typeface="楷体_GB2312" charset="-122"/>
              </a:rPr>
              <a:t>是反映心血管功能状态的</a:t>
            </a:r>
            <a:r>
              <a:rPr lang="zh-CN" altLang="en-US" sz="2800">
                <a:solidFill>
                  <a:srgbClr val="FF9933"/>
                </a:solidFill>
                <a:latin typeface="Times New Roman" panose="02020603050405020304" charset="0"/>
                <a:ea typeface="楷体_GB2312" charset="-122"/>
              </a:rPr>
              <a:t>最敏感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ea typeface="楷体_GB2312" charset="-122"/>
              </a:rPr>
              <a:t>指标之一，在排除病人因体温过高、情绪波动和药物影响外，其在原基础水平上</a:t>
            </a:r>
            <a:r>
              <a:rPr lang="zh-CN" altLang="en-US" sz="2800">
                <a:solidFill>
                  <a:srgbClr val="00FF00"/>
                </a:solidFill>
                <a:latin typeface="Times New Roman" panose="02020603050405020304" charset="0"/>
                <a:ea typeface="楷体_GB2312" charset="-122"/>
              </a:rPr>
              <a:t>逐渐增快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ea typeface="楷体_GB2312" charset="-122"/>
              </a:rPr>
              <a:t>，可能提示存在</a:t>
            </a:r>
            <a:r>
              <a:rPr lang="zh-CN" altLang="en-US" sz="2800">
                <a:solidFill>
                  <a:srgbClr val="FF9933"/>
                </a:solidFill>
                <a:latin typeface="Times New Roman" panose="02020603050405020304" charset="0"/>
                <a:ea typeface="楷体_GB2312" charset="-122"/>
              </a:rPr>
              <a:t>循环血量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ea typeface="楷体_GB2312" charset="-122"/>
              </a:rPr>
              <a:t>不足。正常心率应该在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ea typeface="楷体_GB2312" charset="-122"/>
              </a:rPr>
              <a:t>60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ea typeface="楷体_GB2312" charset="-122"/>
              </a:rPr>
              <a:t>～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ea typeface="楷体_GB2312" charset="-122"/>
              </a:rPr>
              <a:t>100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ea typeface="楷体_GB2312" charset="-122"/>
              </a:rPr>
              <a:t>次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ea typeface="楷体_GB2312" charset="-122"/>
              </a:rPr>
              <a:t>/min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ea typeface="楷体_GB2312" charset="-122"/>
              </a:rPr>
              <a:t>。</a:t>
            </a:r>
            <a:endParaRPr lang="zh-CN" altLang="en-US" sz="2800">
              <a:solidFill>
                <a:schemeClr val="tx1"/>
              </a:solidFill>
              <a:latin typeface="Times New Roman" panose="02020603050405020304" charset="0"/>
              <a:ea typeface="楷体_GB2312" charset="-122"/>
            </a:endParaRPr>
          </a:p>
        </p:txBody>
      </p:sp>
      <p:graphicFrame>
        <p:nvGraphicFramePr>
          <p:cNvPr id="2119" name="内容占位符 155652"/>
          <p:cNvGraphicFramePr/>
          <p:nvPr>
            <p:ph idx="4"/>
          </p:nvPr>
        </p:nvGraphicFramePr>
        <p:xfrm>
          <a:off x="5429250" y="3729038"/>
          <a:ext cx="3714750" cy="312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122420" imgH="2304415" progId="MS_ClipArt_Gallery.5">
                  <p:embed/>
                </p:oleObj>
              </mc:Choice>
              <mc:Fallback>
                <p:oleObj name="" r:id="rId1" imgW="4122420" imgH="2304415" progId="MS_ClipArt_Gallery.5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29250" y="3729038"/>
                        <a:ext cx="3714750" cy="312896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0" name="日期占位符 1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fld id="{BB962C8B-B14F-4D97-AF65-F5344CB8AC3E}" type="datetime1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121" name="灯片编号占位符 2"/>
          <p:cNvSpPr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pPr algn="r"/>
            <a:fld id="{9A0DB2DC-4C9A-4742-B13C-FB6460FD3503}" type="slidenum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base">
                                        <p:cTn id="7" dur="500" fill="hold"/>
                                        <p:tgtEl>
                                          <p:spTgt spid="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24" name="标题 645121"/>
          <p:cNvSpPr>
            <a:spLocks noGrp="1"/>
          </p:cNvSpPr>
          <p:nvPr>
            <p:ph type="title" idx="4294967295"/>
          </p:nvPr>
        </p:nvSpPr>
        <p:spPr>
          <a:xfrm>
            <a:off x="468313" y="2924175"/>
            <a:ext cx="8077200" cy="1143000"/>
          </a:xfrm>
        </p:spPr>
        <p:txBody>
          <a:bodyPr lIns="92075" tIns="46038" rIns="92075" bIns="46038" anchor="ctr"/>
          <a:p>
            <a:pPr algn="l">
              <a:buClr>
                <a:srgbClr val="000000"/>
              </a:buClr>
              <a:buSzPct val="100000"/>
            </a:pPr>
            <a:r>
              <a:rPr lang="en-US" altLang="zh-CN" sz="2800">
                <a:solidFill>
                  <a:schemeClr val="tx1"/>
                </a:solidFill>
                <a:latin typeface="楷体_GB2312" charset="-122"/>
                <a:ea typeface="楷体_GB2312" charset="-122"/>
              </a:rPr>
              <a:t>   </a:t>
            </a:r>
            <a:r>
              <a:rPr lang="zh-CN" altLang="en-US" sz="2800">
                <a:solidFill>
                  <a:schemeClr val="tx1"/>
                </a:solidFill>
                <a:latin typeface="楷体_GB2312" charset="-122"/>
                <a:ea typeface="楷体_GB2312" charset="-122"/>
              </a:rPr>
              <a:t>一般心率加快发生在</a:t>
            </a:r>
            <a:r>
              <a:rPr lang="zh-CN" altLang="en-US" sz="2800">
                <a:solidFill>
                  <a:srgbClr val="00FF00"/>
                </a:solidFill>
                <a:latin typeface="楷体_GB2312" charset="-122"/>
                <a:ea typeface="楷体_GB2312" charset="-122"/>
              </a:rPr>
              <a:t>血压未降低之前，</a:t>
            </a:r>
            <a:r>
              <a:rPr lang="zh-CN" altLang="en-US" sz="2800">
                <a:solidFill>
                  <a:schemeClr val="tx1"/>
                </a:solidFill>
                <a:latin typeface="楷体_GB2312" charset="-122"/>
                <a:ea typeface="楷体_GB2312" charset="-122"/>
              </a:rPr>
              <a:t>且</a:t>
            </a:r>
            <a:r>
              <a:rPr lang="zh-CN" altLang="en-US" sz="2800">
                <a:solidFill>
                  <a:schemeClr val="hlink"/>
                </a:solidFill>
                <a:latin typeface="楷体_GB2312" charset="-122"/>
                <a:ea typeface="楷体_GB2312" charset="-122"/>
              </a:rPr>
              <a:t>早于</a:t>
            </a:r>
            <a:r>
              <a:rPr lang="zh-CN" altLang="en-US" sz="2800">
                <a:solidFill>
                  <a:schemeClr val="tx1"/>
                </a:solidFill>
                <a:latin typeface="楷体_GB2312" charset="-122"/>
                <a:ea typeface="楷体_GB2312" charset="-122"/>
              </a:rPr>
              <a:t>中心静脉压（</a:t>
            </a:r>
            <a:r>
              <a:rPr lang="en-US" altLang="zh-CN" sz="2800">
                <a:solidFill>
                  <a:schemeClr val="tx1"/>
                </a:solidFill>
                <a:latin typeface="楷体_GB2312" charset="-122"/>
                <a:ea typeface="楷体_GB2312" charset="-122"/>
              </a:rPr>
              <a:t>CVP</a:t>
            </a:r>
            <a:r>
              <a:rPr lang="zh-CN" altLang="en-US" sz="2800">
                <a:solidFill>
                  <a:schemeClr val="tx1"/>
                </a:solidFill>
                <a:latin typeface="楷体_GB2312" charset="-122"/>
                <a:ea typeface="楷体_GB2312" charset="-122"/>
              </a:rPr>
              <a:t>）的变化。因此，将</a:t>
            </a:r>
            <a:r>
              <a:rPr lang="zh-CN" altLang="en-US" sz="2800">
                <a:solidFill>
                  <a:srgbClr val="FF9933"/>
                </a:solidFill>
                <a:latin typeface="楷体_GB2312" charset="-122"/>
                <a:ea typeface="楷体_GB2312" charset="-122"/>
              </a:rPr>
              <a:t>心率与血压</a:t>
            </a:r>
            <a:r>
              <a:rPr lang="zh-CN" altLang="en-US" sz="2800">
                <a:solidFill>
                  <a:schemeClr val="tx1"/>
                </a:solidFill>
                <a:latin typeface="楷体_GB2312" charset="-122"/>
                <a:ea typeface="楷体_GB2312" charset="-122"/>
              </a:rPr>
              <a:t>结合起来考虑病人的循环状况，比各自单独考虑更有临床意义。危重病人</a:t>
            </a:r>
            <a:r>
              <a:rPr lang="zh-CN" altLang="en-US" sz="2800">
                <a:solidFill>
                  <a:srgbClr val="00FF00"/>
                </a:solidFill>
                <a:latin typeface="楷体_GB2312" charset="-122"/>
                <a:ea typeface="楷体_GB2312" charset="-122"/>
              </a:rPr>
              <a:t>容易</a:t>
            </a:r>
            <a:r>
              <a:rPr lang="zh-CN" altLang="en-US" sz="2800">
                <a:solidFill>
                  <a:schemeClr val="tx1"/>
                </a:solidFill>
                <a:latin typeface="楷体_GB2312" charset="-122"/>
                <a:ea typeface="楷体_GB2312" charset="-122"/>
              </a:rPr>
              <a:t>发生心律失常，常规心电监测是观察病人病情变化的重要指标。但由于一般心电监护只做胸前导联，因而只能反映心脏</a:t>
            </a:r>
            <a:r>
              <a:rPr lang="zh-CN" altLang="en-US" sz="2800">
                <a:solidFill>
                  <a:schemeClr val="hlink"/>
                </a:solidFill>
                <a:latin typeface="楷体_GB2312" charset="-122"/>
                <a:ea typeface="楷体_GB2312" charset="-122"/>
              </a:rPr>
              <a:t>部分</a:t>
            </a:r>
            <a:r>
              <a:rPr lang="zh-CN" altLang="en-US" sz="2800">
                <a:solidFill>
                  <a:schemeClr val="tx1"/>
                </a:solidFill>
                <a:latin typeface="楷体_GB2312" charset="-122"/>
                <a:ea typeface="楷体_GB2312" charset="-122"/>
              </a:rPr>
              <a:t>情况。因此，应根据病人的情况，适时做</a:t>
            </a:r>
            <a:r>
              <a:rPr lang="zh-CN" altLang="en-US" sz="2800">
                <a:solidFill>
                  <a:srgbClr val="00FF00"/>
                </a:solidFill>
                <a:latin typeface="楷体_GB2312" charset="-122"/>
                <a:ea typeface="楷体_GB2312" charset="-122"/>
              </a:rPr>
              <a:t>全导联</a:t>
            </a:r>
            <a:r>
              <a:rPr lang="zh-CN" altLang="en-US" sz="2800">
                <a:solidFill>
                  <a:schemeClr val="tx1"/>
                </a:solidFill>
                <a:latin typeface="楷体_GB2312" charset="-122"/>
                <a:ea typeface="楷体_GB2312" charset="-122"/>
              </a:rPr>
              <a:t>的心电图，以观察心脏的整体情况。特别对危重病人或原有心脏病疾患的病人更应如此。</a:t>
            </a:r>
            <a:endParaRPr lang="zh-CN" altLang="en-US" sz="2800">
              <a:solidFill>
                <a:schemeClr val="tx1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2125" name="文本框 645122"/>
          <p:cNvSpPr/>
          <p:nvPr/>
        </p:nvSpPr>
        <p:spPr>
          <a:xfrm>
            <a:off x="1763713" y="620713"/>
            <a:ext cx="5761037" cy="8239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>
              <a:spcBef>
                <a:spcPct val="50000"/>
              </a:spcBef>
            </a:pPr>
            <a:r>
              <a:rPr lang="zh-CN" altLang="en-US" sz="4800">
                <a:solidFill>
                  <a:schemeClr val="fol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黑体" panose="02010609060101010101" charset="-122"/>
              </a:rPr>
              <a:t>心率监测</a:t>
            </a:r>
            <a:endParaRPr lang="zh-CN" altLang="en-US" sz="4800">
              <a:solidFill>
                <a:schemeClr val="folHlink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126" name="日期占位符 1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fld id="{BB962C8B-B14F-4D97-AF65-F5344CB8AC3E}" type="datetime1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127" name="灯片编号占位符 2"/>
          <p:cNvSpPr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pPr algn="r"/>
            <a:fld id="{9A0DB2DC-4C9A-4742-B13C-FB6460FD3503}" type="slidenum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base">
                                        <p:cTn id="7" dur="500" fill="hold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30" name="矩形 614401"/>
          <p:cNvSpPr/>
          <p:nvPr/>
        </p:nvSpPr>
        <p:spPr>
          <a:xfrm>
            <a:off x="468313" y="1377950"/>
            <a:ext cx="7993062" cy="7747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457200" indent="-457200" algn="just" eaLnBrk="0" hangingPunct="0">
              <a:lnSpc>
                <a:spcPct val="140000"/>
              </a:lnSpc>
              <a:spcBef>
                <a:spcPct val="30000"/>
              </a:spcBef>
            </a:pPr>
            <a:r>
              <a:rPr lang="zh-CN" altLang="en-US" sz="3200">
                <a:latin typeface="宋体" panose="02010600030101010101" pitchFamily="2" charset="-122"/>
                <a:ea typeface="楷体_GB2312" charset="-122"/>
              </a:rPr>
              <a:t>（一） </a:t>
            </a:r>
            <a:r>
              <a:rPr lang="zh-CN" altLang="en-US" sz="3200">
                <a:effectLst>
                  <a:outerShdw blurRad="38100" dist="38100" dir="2700000">
                    <a:srgbClr val="000000"/>
                  </a:outerShdw>
                </a:effectLst>
                <a:latin typeface="楷体_GB2312" charset="-122"/>
                <a:ea typeface="楷体_GB2312" charset="-122"/>
              </a:rPr>
              <a:t>脉率异常</a:t>
            </a:r>
            <a:endParaRPr lang="zh-CN" altLang="en-US" sz="3200">
              <a:effectLst>
                <a:outerShdw blurRad="38100" dist="38100" dir="2700000">
                  <a:srgbClr val="000000"/>
                </a:outerShdw>
              </a:effectLst>
              <a:latin typeface="楷体_GB2312" charset="-122"/>
              <a:ea typeface="楷体_GB2312" charset="-122"/>
            </a:endParaRPr>
          </a:p>
        </p:txBody>
      </p:sp>
      <p:sp>
        <p:nvSpPr>
          <p:cNvPr id="2131" name="矩形 614402"/>
          <p:cNvSpPr/>
          <p:nvPr/>
        </p:nvSpPr>
        <p:spPr>
          <a:xfrm>
            <a:off x="914400" y="609600"/>
            <a:ext cx="6553200" cy="823913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p>
            <a:r>
              <a:rPr lang="zh-CN" altLang="en-US" sz="4800">
                <a:solidFill>
                  <a:schemeClr val="fol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黑体" panose="02010609060101010101" charset="-122"/>
              </a:rPr>
              <a:t>异常脉搏的评估</a:t>
            </a:r>
            <a:endParaRPr lang="zh-CN" altLang="en-US" sz="4800">
              <a:solidFill>
                <a:schemeClr val="folHlink"/>
              </a:solidFill>
              <a:effectLst>
                <a:outerShdw blurRad="38100" dist="38100" dir="2700000">
                  <a:srgbClr val="000000"/>
                </a:outerShdw>
              </a:effectLst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2132" name="文本框 614403"/>
          <p:cNvSpPr/>
          <p:nvPr/>
        </p:nvSpPr>
        <p:spPr>
          <a:xfrm>
            <a:off x="371475" y="2332038"/>
            <a:ext cx="8351838" cy="3446462"/>
          </a:xfrm>
          <a:prstGeom prst="rect">
            <a:avLst/>
          </a:prstGeom>
          <a:noFill/>
          <a:ln w="38100" cap="rnd" cmpd="sng">
            <a:solidFill>
              <a:srgbClr val="0000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lnSpc>
                <a:spcPct val="130000"/>
              </a:lnSpc>
              <a:spcBef>
                <a:spcPct val="50000"/>
              </a:spcBef>
              <a:spcAft>
                <a:spcPct val="300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altLang="zh-CN" sz="3600">
                <a:solidFill>
                  <a:srgbClr val="FFFF00"/>
                </a:solidFill>
                <a:latin typeface="隶书" charset="-122"/>
                <a:ea typeface="隶书" charset="-122"/>
                <a:sym typeface="Marlett" charset="2"/>
              </a:rPr>
              <a:t> </a:t>
            </a:r>
            <a:r>
              <a:rPr lang="zh-CN" altLang="en-US" sz="2800">
                <a:latin typeface="楷体_GB2312" charset="-122"/>
                <a:ea typeface="楷体_GB2312" charset="-122"/>
                <a:sym typeface="Marlett" charset="2"/>
              </a:rPr>
              <a:t>速脉</a:t>
            </a:r>
            <a:r>
              <a:rPr lang="en-US" altLang="zh-CN" sz="2800">
                <a:latin typeface="楷体_GB2312" charset="-122"/>
                <a:ea typeface="楷体_GB2312" charset="-122"/>
                <a:sym typeface="Marlett" charset="2"/>
              </a:rPr>
              <a:t>(tachycardia)</a:t>
            </a:r>
            <a:r>
              <a:rPr lang="zh-CN" altLang="en-US" sz="2800">
                <a:latin typeface="楷体_GB2312" charset="-122"/>
                <a:ea typeface="楷体_GB2312" charset="-122"/>
                <a:sym typeface="Marlett" charset="2"/>
              </a:rPr>
              <a:t>：</a:t>
            </a:r>
            <a:r>
              <a:rPr lang="zh-CN" altLang="en-US" sz="2800">
                <a:latin typeface="楷体_GB2312" charset="-122"/>
                <a:ea typeface="楷体_GB2312" charset="-122"/>
              </a:rPr>
              <a:t>成人：</a:t>
            </a:r>
            <a:r>
              <a:rPr lang="en-US" altLang="zh-CN" sz="2800">
                <a:latin typeface="楷体_GB2312" charset="-122"/>
                <a:ea typeface="楷体_GB2312" charset="-122"/>
              </a:rPr>
              <a:t>P &gt; 100</a:t>
            </a:r>
            <a:r>
              <a:rPr lang="zh-CN" altLang="en-US" sz="2800">
                <a:latin typeface="楷体_GB2312" charset="-122"/>
                <a:ea typeface="楷体_GB2312" charset="-122"/>
              </a:rPr>
              <a:t>次</a:t>
            </a:r>
            <a:r>
              <a:rPr lang="en-US" altLang="zh-CN" sz="2800">
                <a:latin typeface="楷体_GB2312" charset="-122"/>
                <a:ea typeface="楷体_GB2312" charset="-122"/>
              </a:rPr>
              <a:t>/min</a:t>
            </a:r>
            <a:endParaRPr lang="en-US" altLang="zh-CN" sz="2800">
              <a:latin typeface="楷体_GB2312" charset="-122"/>
              <a:ea typeface="楷体_GB2312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spcAft>
                <a:spcPct val="30000"/>
              </a:spcAft>
              <a:buClr>
                <a:srgbClr val="FF0000"/>
              </a:buClr>
              <a:buSzPct val="70000"/>
              <a:buFont typeface="Wingdings" panose="05000000000000000000" pitchFamily="2" charset="2"/>
            </a:pPr>
            <a:r>
              <a:rPr lang="en-US" altLang="zh-CN" sz="2800">
                <a:latin typeface="楷体_GB2312" charset="-122"/>
                <a:ea typeface="楷体_GB2312" charset="-122"/>
              </a:rPr>
              <a:t>       </a:t>
            </a:r>
            <a:r>
              <a:rPr lang="zh-CN" altLang="en-US" sz="2800">
                <a:latin typeface="楷体_GB2312" charset="-122"/>
                <a:ea typeface="楷体_GB2312" charset="-122"/>
              </a:rPr>
              <a:t>见于高热、甲亢、心衰、休克、贫血等</a:t>
            </a:r>
            <a:endParaRPr lang="zh-CN" altLang="en-US" sz="2800">
              <a:latin typeface="楷体_GB2312" charset="-122"/>
              <a:ea typeface="楷体_GB2312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spcAft>
                <a:spcPct val="300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ü"/>
            </a:pPr>
            <a:r>
              <a:rPr lang="zh-CN" altLang="en-US" sz="2800">
                <a:solidFill>
                  <a:srgbClr val="FFFF00"/>
                </a:solidFill>
                <a:latin typeface="楷体_GB2312" charset="-122"/>
                <a:ea typeface="楷体_GB2312" charset="-122"/>
                <a:sym typeface="Marlett" charset="2"/>
              </a:rPr>
              <a:t>  </a:t>
            </a:r>
            <a:r>
              <a:rPr lang="zh-CN" altLang="en-US" sz="2800">
                <a:latin typeface="楷体_GB2312" charset="-122"/>
                <a:ea typeface="楷体_GB2312" charset="-122"/>
                <a:sym typeface="Marlett" charset="2"/>
              </a:rPr>
              <a:t>缓 脉</a:t>
            </a:r>
            <a:r>
              <a:rPr lang="en-US" altLang="zh-CN" sz="2800">
                <a:latin typeface="楷体_GB2312" charset="-122"/>
                <a:ea typeface="楷体_GB2312" charset="-122"/>
                <a:sym typeface="Marlett" charset="2"/>
              </a:rPr>
              <a:t>(bradycardia)</a:t>
            </a:r>
            <a:r>
              <a:rPr lang="zh-CN" altLang="en-US" sz="2800">
                <a:latin typeface="楷体_GB2312" charset="-122"/>
                <a:ea typeface="楷体_GB2312" charset="-122"/>
                <a:sym typeface="Marlett" charset="2"/>
              </a:rPr>
              <a:t>：</a:t>
            </a:r>
            <a:r>
              <a:rPr lang="zh-CN" altLang="en-US" sz="2800">
                <a:latin typeface="楷体_GB2312" charset="-122"/>
                <a:ea typeface="楷体_GB2312" charset="-122"/>
              </a:rPr>
              <a:t>成人：</a:t>
            </a:r>
            <a:r>
              <a:rPr lang="en-US" altLang="zh-CN" sz="2800">
                <a:latin typeface="楷体_GB2312" charset="-122"/>
                <a:ea typeface="楷体_GB2312" charset="-122"/>
              </a:rPr>
              <a:t>P </a:t>
            </a:r>
            <a:r>
              <a:rPr lang="en-US" altLang="zh-CN" sz="2800">
                <a:latin typeface="楷体_GB2312" charset="-122"/>
                <a:ea typeface="楷体_GB2312" charset="-122"/>
                <a:sym typeface="Symbol" panose="05050102010706020507" charset="2"/>
              </a:rPr>
              <a:t></a:t>
            </a:r>
            <a:r>
              <a:rPr lang="en-US" altLang="zh-CN" sz="2800">
                <a:latin typeface="楷体_GB2312" charset="-122"/>
                <a:ea typeface="楷体_GB2312" charset="-122"/>
              </a:rPr>
              <a:t> 60</a:t>
            </a:r>
            <a:r>
              <a:rPr lang="zh-CN" altLang="en-US" sz="2800">
                <a:latin typeface="楷体_GB2312" charset="-122"/>
                <a:ea typeface="楷体_GB2312" charset="-122"/>
              </a:rPr>
              <a:t>次</a:t>
            </a:r>
            <a:r>
              <a:rPr lang="en-US" altLang="zh-CN" sz="2800">
                <a:latin typeface="楷体_GB2312" charset="-122"/>
                <a:ea typeface="楷体_GB2312" charset="-122"/>
              </a:rPr>
              <a:t>/min</a:t>
            </a:r>
            <a:endParaRPr lang="en-US" altLang="zh-CN" sz="2800">
              <a:latin typeface="楷体_GB2312" charset="-122"/>
              <a:ea typeface="楷体_GB2312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spcAft>
                <a:spcPct val="30000"/>
              </a:spcAft>
              <a:buClr>
                <a:srgbClr val="FF0000"/>
              </a:buClr>
              <a:buSzPct val="70000"/>
              <a:buFont typeface="Wingdings" panose="05000000000000000000" pitchFamily="2" charset="2"/>
            </a:pPr>
            <a:r>
              <a:rPr lang="en-US" altLang="zh-CN" sz="2800">
                <a:latin typeface="楷体_GB2312" charset="-122"/>
                <a:ea typeface="楷体_GB2312" charset="-122"/>
              </a:rPr>
              <a:t>       </a:t>
            </a:r>
            <a:r>
              <a:rPr lang="zh-CN" altLang="en-US" sz="2800">
                <a:latin typeface="楷体_GB2312" charset="-122"/>
                <a:ea typeface="楷体_GB2312" charset="-122"/>
              </a:rPr>
              <a:t>见于房室传导阻滞</a:t>
            </a:r>
            <a:r>
              <a:rPr lang="en-US" altLang="zh-CN" sz="2800">
                <a:latin typeface="楷体_GB2312" charset="-122"/>
                <a:ea typeface="楷体_GB2312" charset="-122"/>
              </a:rPr>
              <a:t>.</a:t>
            </a:r>
            <a:endParaRPr lang="en-US" altLang="zh-CN" sz="2800">
              <a:latin typeface="楷体_GB2312" charset="-122"/>
              <a:ea typeface="楷体_GB2312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spcAft>
                <a:spcPct val="30000"/>
              </a:spcAft>
              <a:buClr>
                <a:srgbClr val="FF0000"/>
              </a:buClr>
              <a:buSzPct val="70000"/>
              <a:buFont typeface="Wingdings" panose="05000000000000000000" pitchFamily="2" charset="2"/>
            </a:pPr>
            <a:endParaRPr lang="en-US" altLang="zh-CN" sz="2800">
              <a:latin typeface="楷体_GB2312" charset="-122"/>
              <a:ea typeface="楷体_GB2312" charset="-122"/>
            </a:endParaRPr>
          </a:p>
        </p:txBody>
      </p:sp>
      <p:sp>
        <p:nvSpPr>
          <p:cNvPr id="2133" name="日期占位符 1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fld id="{BB962C8B-B14F-4D97-AF65-F5344CB8AC3E}" type="datetime1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134" name="灯片编号占位符 2"/>
          <p:cNvSpPr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pPr algn="r"/>
            <a:fld id="{9A0DB2DC-4C9A-4742-B13C-FB6460FD3503}" type="slidenum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 fill="hold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2" dur="500" fill="hold"/>
                                        <p:tgtEl>
                                          <p:spTgt spid="2132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>
                                            <p:txEl>
                                              <p:charRg st="33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7" dur="500" fill="hold"/>
                                        <p:tgtEl>
                                          <p:spTgt spid="2132">
                                            <p:txEl>
                                              <p:charRg st="33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>
                                            <p:txEl>
                                              <p:charRg st="58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2" dur="500" fill="hold"/>
                                        <p:tgtEl>
                                          <p:spTgt spid="2132">
                                            <p:txEl>
                                              <p:charRg st="58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>
                                            <p:txEl>
                                              <p:charRg st="92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7" dur="500" fill="hold"/>
                                        <p:tgtEl>
                                          <p:spTgt spid="2132">
                                            <p:txEl>
                                              <p:charRg st="92" end="1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37" name="矩形 615425"/>
          <p:cNvSpPr/>
          <p:nvPr/>
        </p:nvSpPr>
        <p:spPr>
          <a:xfrm>
            <a:off x="179388" y="1952625"/>
            <a:ext cx="8785225" cy="3987800"/>
          </a:xfrm>
          <a:prstGeom prst="rect">
            <a:avLst/>
          </a:prstGeom>
          <a:noFill/>
          <a:ln w="47625" cap="rnd" cmpd="sng">
            <a:solidFill>
              <a:srgbClr val="0000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ü"/>
            </a:pPr>
            <a:r>
              <a:rPr lang="zh-CN" altLang="en-US" sz="2800">
                <a:latin typeface="楷体_GB2312" charset="-122"/>
                <a:ea typeface="楷体_GB2312" charset="-122"/>
              </a:rPr>
              <a:t>间歇脉</a:t>
            </a:r>
            <a:r>
              <a:rPr lang="en-US" altLang="zh-CN" sz="2800">
                <a:latin typeface="楷体_GB2312" charset="-122"/>
                <a:ea typeface="楷体_GB2312" charset="-122"/>
              </a:rPr>
              <a:t>(intermittent pulse):  </a:t>
            </a:r>
            <a:r>
              <a:rPr lang="zh-CN" altLang="en-US" sz="2800">
                <a:latin typeface="楷体_GB2312" charset="-122"/>
                <a:ea typeface="楷体_GB2312" charset="-122"/>
              </a:rPr>
              <a:t>在一系列正常规则的脉搏中，出现一次提前而较弱的脉搏，其后有一较长延长的间歇，亦称过早搏动或期前收缩。</a:t>
            </a:r>
            <a:endParaRPr lang="zh-CN" altLang="en-US" sz="2800">
              <a:latin typeface="楷体_GB2312" charset="-122"/>
              <a:ea typeface="楷体_GB2312" charset="-122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ü"/>
            </a:pPr>
            <a:r>
              <a:rPr lang="zh-CN" altLang="en-US" sz="2800">
                <a:latin typeface="楷体_GB2312" charset="-122"/>
                <a:ea typeface="楷体_GB2312" charset="-122"/>
              </a:rPr>
              <a:t>脉搏短绌</a:t>
            </a:r>
            <a:r>
              <a:rPr lang="en-US" altLang="zh-CN" sz="2800">
                <a:latin typeface="楷体_GB2312" charset="-122"/>
                <a:ea typeface="楷体_GB2312" charset="-122"/>
              </a:rPr>
              <a:t>(pulse deficit)</a:t>
            </a:r>
            <a:r>
              <a:rPr lang="zh-CN" altLang="en-US" sz="2800">
                <a:latin typeface="楷体_GB2312" charset="-122"/>
                <a:ea typeface="楷体_GB2312" charset="-122"/>
              </a:rPr>
              <a:t>：单位时间内脉率少于心率；其特点为</a:t>
            </a:r>
            <a:r>
              <a:rPr lang="zh-CN" altLang="en-US" sz="2800" u="sng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心律完全不规则，心率快慢不一，心音强弱不等。</a:t>
            </a:r>
            <a:endParaRPr lang="zh-CN" altLang="en-US" sz="2800" u="sng">
              <a:solidFill>
                <a:srgbClr val="FF0000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2138" name="矩形 615426"/>
          <p:cNvSpPr/>
          <p:nvPr/>
        </p:nvSpPr>
        <p:spPr>
          <a:xfrm>
            <a:off x="1547813" y="273050"/>
            <a:ext cx="6553200" cy="1555750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p>
            <a:r>
              <a:rPr lang="zh-CN" altLang="en-US" sz="4800">
                <a:solidFill>
                  <a:schemeClr val="fol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黑体" panose="02010609060101010101" charset="-122"/>
              </a:rPr>
              <a:t>异常脉搏的评估</a:t>
            </a:r>
            <a:endParaRPr lang="zh-CN" altLang="en-US" sz="4800">
              <a:solidFill>
                <a:schemeClr val="folHlink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charset="0"/>
              <a:ea typeface="黑体" panose="02010609060101010101" charset="-122"/>
            </a:endParaRPr>
          </a:p>
          <a:p>
            <a:endParaRPr lang="zh-CN" altLang="en-US" sz="4800">
              <a:solidFill>
                <a:schemeClr val="folHlink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139" name="矩形 615427"/>
          <p:cNvSpPr/>
          <p:nvPr/>
        </p:nvSpPr>
        <p:spPr>
          <a:xfrm>
            <a:off x="755650" y="1052513"/>
            <a:ext cx="5184775" cy="774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457200" indent="-457200" algn="just" eaLnBrk="0" hangingPunct="0">
              <a:lnSpc>
                <a:spcPct val="140000"/>
              </a:lnSpc>
              <a:spcBef>
                <a:spcPct val="30000"/>
              </a:spcBef>
            </a:pPr>
            <a:r>
              <a:rPr lang="zh-CN" altLang="en-US" sz="3200">
                <a:latin typeface="宋体" panose="02010600030101010101" pitchFamily="2" charset="-122"/>
                <a:ea typeface="楷体_GB2312" charset="-122"/>
              </a:rPr>
              <a:t>（二）节律异常    </a:t>
            </a:r>
            <a:endParaRPr lang="zh-CN" altLang="en-US" sz="3200">
              <a:latin typeface="宋体" panose="02010600030101010101" pitchFamily="2" charset="-122"/>
              <a:ea typeface="楷体_GB2312" charset="-122"/>
            </a:endParaRPr>
          </a:p>
        </p:txBody>
      </p:sp>
      <p:sp>
        <p:nvSpPr>
          <p:cNvPr id="2140" name="日期占位符 1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fld id="{BB962C8B-B14F-4D97-AF65-F5344CB8AC3E}" type="datetime1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141" name="灯片编号占位符 2"/>
          <p:cNvSpPr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pPr algn="r"/>
            <a:fld id="{9A0DB2DC-4C9A-4742-B13C-FB6460FD3503}" type="slidenum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>
                                            <p:txEl>
                                              <p:charRg st="0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>
                                            <p:txEl>
                                              <p:charRg st="77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44" name="标题 157697"/>
          <p:cNvSpPr>
            <a:spLocks noGrp="1"/>
          </p:cNvSpPr>
          <p:nvPr>
            <p:ph type="title" idx="4294967295"/>
          </p:nvPr>
        </p:nvSpPr>
        <p:spPr>
          <a:xfrm>
            <a:off x="755650" y="2781300"/>
            <a:ext cx="7773988" cy="411163"/>
          </a:xfrm>
        </p:spPr>
        <p:txBody>
          <a:bodyPr lIns="92075" tIns="46038" rIns="92075" bIns="46038" anchor="ctr"/>
          <a:p>
            <a:pPr algn="l">
              <a:buClr>
                <a:schemeClr val="hlink"/>
              </a:buClr>
              <a:buSzPct val="100000"/>
              <a:buFont typeface="Wingdings" panose="05000000000000000000" pitchFamily="2" charset="2"/>
              <a:buChar char="q"/>
            </a:pP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ea typeface="楷体_GB2312" charset="-122"/>
              </a:rPr>
              <a:t>血压是</a:t>
            </a:r>
            <a:r>
              <a:rPr lang="zh-CN" altLang="en-US" sz="3600">
                <a:solidFill>
                  <a:srgbClr val="00FF00"/>
                </a:solidFill>
                <a:latin typeface="Times New Roman" panose="02020603050405020304" charset="0"/>
                <a:ea typeface="楷体_GB2312" charset="-122"/>
              </a:rPr>
              <a:t>最常用、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ea typeface="楷体_GB2312" charset="-122"/>
              </a:rPr>
              <a:t>最容易测量的生命体征之一，它反映了循环系统的</a:t>
            </a:r>
            <a:r>
              <a:rPr lang="zh-CN" altLang="en-US" sz="3600">
                <a:solidFill>
                  <a:srgbClr val="FF9933"/>
                </a:solidFill>
                <a:latin typeface="Times New Roman" panose="02020603050405020304" charset="0"/>
                <a:ea typeface="楷体_GB2312" charset="-122"/>
              </a:rPr>
              <a:t>功能状态。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ea typeface="楷体_GB2312" charset="-122"/>
              </a:rPr>
              <a:t>呼吸机治疗的本身就可能引起血压变化，危重病人原发疾病所致的血压波动更加明显，这些均决定着监测血压的重要性。血压变化</a:t>
            </a:r>
            <a:r>
              <a:rPr lang="zh-CN" altLang="en-US" sz="3600">
                <a:solidFill>
                  <a:srgbClr val="00FF00"/>
                </a:solidFill>
                <a:latin typeface="Times New Roman" panose="02020603050405020304" charset="0"/>
                <a:ea typeface="楷体_GB2312" charset="-122"/>
              </a:rPr>
              <a:t>未及时发现，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ea typeface="楷体_GB2312" charset="-122"/>
              </a:rPr>
              <a:t>轻者可能仅引起某脏器的功能障碍或衰竭，如脑和肾脏等；重者能直接导致病人死亡。</a:t>
            </a:r>
            <a:endParaRPr lang="zh-CN" altLang="en-US" sz="2800">
              <a:solidFill>
                <a:schemeClr val="tx1"/>
              </a:solidFill>
              <a:latin typeface="Times New Roman" panose="02020603050405020304" charset="0"/>
              <a:ea typeface="楷体_GB2312" charset="-122"/>
            </a:endParaRPr>
          </a:p>
        </p:txBody>
      </p:sp>
      <p:graphicFrame>
        <p:nvGraphicFramePr>
          <p:cNvPr id="2145" name="内容占位符 157702"/>
          <p:cNvGraphicFramePr/>
          <p:nvPr>
            <p:ph idx="4"/>
          </p:nvPr>
        </p:nvGraphicFramePr>
        <p:xfrm>
          <a:off x="0" y="4557713"/>
          <a:ext cx="2339975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1635760" imgH="1023620" progId="MS_ClipArt_Gallery.2">
                  <p:embed/>
                </p:oleObj>
              </mc:Choice>
              <mc:Fallback>
                <p:oleObj name="" r:id="rId1" imgW="1635760" imgH="1023620" progId="MS_ClipArt_Gallery.2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4557713"/>
                        <a:ext cx="2339975" cy="230028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6" name="文本框 157704"/>
          <p:cNvSpPr/>
          <p:nvPr/>
        </p:nvSpPr>
        <p:spPr>
          <a:xfrm>
            <a:off x="2124075" y="260350"/>
            <a:ext cx="4392613" cy="19224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>
              <a:spcBef>
                <a:spcPct val="50000"/>
              </a:spcBef>
            </a:pPr>
            <a:r>
              <a:rPr lang="zh-CN" altLang="en-US" sz="4800">
                <a:solidFill>
                  <a:schemeClr val="fol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黑体" panose="02010609060101010101" charset="-122"/>
              </a:rPr>
              <a:t>三、血压</a:t>
            </a:r>
            <a:endParaRPr lang="zh-CN" altLang="en-US" sz="4800">
              <a:solidFill>
                <a:schemeClr val="folHlink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charset="0"/>
              <a:ea typeface="黑体" panose="02010609060101010101" charset="-122"/>
            </a:endParaRPr>
          </a:p>
          <a:p>
            <a:pPr algn="ctr">
              <a:spcBef>
                <a:spcPct val="50000"/>
              </a:spcBef>
            </a:pPr>
            <a:endParaRPr lang="zh-CN" altLang="en-US" sz="4800">
              <a:solidFill>
                <a:schemeClr val="folHlink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147" name="日期占位符 1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fld id="{BB962C8B-B14F-4D97-AF65-F5344CB8AC3E}" type="datetime1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148" name="灯片编号占位符 2"/>
          <p:cNvSpPr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pPr algn="r"/>
            <a:fld id="{9A0DB2DC-4C9A-4742-B13C-FB6460FD3503}" type="slidenum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base">
                                        <p:cTn id="7" dur="500" fill="hold"/>
                                        <p:tgtEl>
                                          <p:spTgt spid="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1" name="标题 632833"/>
          <p:cNvSpPr>
            <a:spLocks noGrp="1"/>
          </p:cNvSpPr>
          <p:nvPr>
            <p:ph type="title" idx="4294967295"/>
          </p:nvPr>
        </p:nvSpPr>
        <p:spPr>
          <a:xfrm>
            <a:off x="-1836737" y="1628775"/>
            <a:ext cx="7294562" cy="914400"/>
          </a:xfrm>
        </p:spPr>
        <p:txBody>
          <a:bodyPr lIns="92075" tIns="46038" rIns="92075" bIns="46038" anchor="ctr"/>
          <a:p>
            <a:pPr>
              <a:buClr>
                <a:srgbClr val="000000"/>
              </a:buClr>
              <a:buSzPct val="100000"/>
            </a:pPr>
            <a:r>
              <a:rPr lang="zh-TW" altLang="zh-CN" b="0">
                <a:latin typeface="楷体_GB2312" charset="-122"/>
                <a:ea typeface="楷体_GB2312" charset="-122"/>
              </a:rPr>
              <a:t> </a:t>
            </a:r>
            <a:r>
              <a:rPr lang="zh-TW" altLang="en-US" b="0">
                <a:latin typeface="楷体_GB2312" charset="-122"/>
                <a:ea typeface="楷体_GB2312" charset="-122"/>
              </a:rPr>
              <a:t> </a:t>
            </a:r>
            <a:r>
              <a:rPr lang="zh-TW" altLang="zh-CN" b="0">
                <a:latin typeface="楷体_GB2312" charset="-122"/>
                <a:ea typeface="楷体_GB2312" charset="-122"/>
              </a:rPr>
              <a:t> </a:t>
            </a:r>
            <a:r>
              <a:rPr lang="zh-TW" altLang="en-US" b="0">
                <a:latin typeface="楷体_GB2312" charset="-122"/>
                <a:ea typeface="楷体_GB2312" charset="-122"/>
              </a:rPr>
              <a:t>低血压</a:t>
            </a:r>
            <a:endParaRPr lang="en-US" altLang="zh-CN" b="0">
              <a:solidFill>
                <a:srgbClr val="FF0066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2152" name="文本占位符 632834"/>
          <p:cNvSpPr/>
          <p:nvPr>
            <p:ph type="body" idx="4294967295"/>
          </p:nvPr>
        </p:nvSpPr>
        <p:spPr>
          <a:xfrm>
            <a:off x="457200" y="2668588"/>
            <a:ext cx="8458200" cy="3386137"/>
          </a:xfrm>
          <a:ln>
            <a:solidFill>
              <a:srgbClr val="000000"/>
            </a:solidFill>
            <a:miter/>
          </a:ln>
        </p:spPr>
        <p:txBody>
          <a:bodyPr anchor="t"/>
          <a:p>
            <a:pPr>
              <a:lnSpc>
                <a:spcPct val="160000"/>
              </a:lnSpc>
              <a:buClr>
                <a:schemeClr val="accent2"/>
              </a:buClr>
              <a:buNone/>
            </a:pPr>
            <a:r>
              <a:rPr lang="en-US" altLang="zh-CN" b="0">
                <a:latin typeface="宋体" panose="02010600030101010101" pitchFamily="2" charset="-122"/>
              </a:rPr>
              <a:t>    </a:t>
            </a:r>
            <a:r>
              <a:rPr lang="zh-CN" altLang="en-US">
                <a:latin typeface="宋体" panose="02010600030101010101" pitchFamily="2" charset="-122"/>
              </a:rPr>
              <a:t>血压低于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</a:rPr>
              <a:t>90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</a:rPr>
              <a:t>／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</a:rPr>
              <a:t>60mmHg</a:t>
            </a:r>
            <a:r>
              <a:rPr lang="zh-CN" altLang="en-US">
                <a:latin typeface="宋体" panose="02010600030101010101" pitchFamily="2" charset="-122"/>
              </a:rPr>
              <a:t>，有明显的血容量不足的临床表现：如脉搏细速、心悸、头晕等称为低血压。</a:t>
            </a:r>
            <a:endParaRPr lang="zh-CN" altLang="en-US">
              <a:latin typeface="宋体" panose="02010600030101010101" pitchFamily="2" charset="-122"/>
            </a:endParaRPr>
          </a:p>
          <a:p>
            <a:pPr>
              <a:lnSpc>
                <a:spcPct val="160000"/>
              </a:lnSpc>
              <a:buClr>
                <a:schemeClr val="accent2"/>
              </a:buClr>
              <a:buNone/>
            </a:pPr>
            <a:r>
              <a:rPr lang="zh-CN" altLang="en-US">
                <a:latin typeface="宋体" panose="02010600030101010101" pitchFamily="2" charset="-122"/>
              </a:rPr>
              <a:t>  原因：常见于休克、大出血等患者</a:t>
            </a:r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2153" name="矩形 632835"/>
          <p:cNvSpPr/>
          <p:nvPr/>
        </p:nvSpPr>
        <p:spPr>
          <a:xfrm>
            <a:off x="1295400" y="381000"/>
            <a:ext cx="7010400" cy="823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/>
            <a:r>
              <a:rPr lang="zh-CN" altLang="en-US" sz="4800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charset="-122"/>
              </a:rPr>
              <a:t>异常血压的评估</a:t>
            </a:r>
            <a:endParaRPr lang="zh-CN" altLang="en-US" sz="4800">
              <a:solidFill>
                <a:schemeClr val="folHlink"/>
              </a:solidFill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2154" name="日期占位符 1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fld id="{BB962C8B-B14F-4D97-AF65-F5344CB8AC3E}" type="datetime1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155" name="灯片编号占位符 2"/>
          <p:cNvSpPr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pPr algn="r"/>
            <a:fld id="{9A0DB2DC-4C9A-4742-B13C-FB6460FD3503}" type="slidenum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 fill="hold"/>
                                        <p:tgtEl>
                                          <p:spTgt spid="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2" dur="500" fill="hold"/>
                                        <p:tgtEl>
                                          <p:spTgt spid="2152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">
                                            <p:txEl>
                                              <p:charRg st="52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7" dur="500" fill="hold"/>
                                        <p:tgtEl>
                                          <p:spTgt spid="2152">
                                            <p:txEl>
                                              <p:charRg st="52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" grpId="0" animBg="1"/>
      <p:bldP spid="2152" grpId="1" animBg="1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8" name="Rectangle 3"/>
          <p:cNvSpPr/>
          <p:nvPr>
            <p:ph idx="4"/>
          </p:nvPr>
        </p:nvSpPr>
        <p:spPr>
          <a:xfrm>
            <a:off x="685800" y="1155700"/>
            <a:ext cx="7772400" cy="4940300"/>
          </a:xfrm>
          <a:ln>
            <a:solidFill>
              <a:srgbClr val="000000"/>
            </a:solidFill>
            <a:miter/>
          </a:ln>
        </p:spPr>
        <p:txBody>
          <a:bodyPr wrap="square" lIns="91440" tIns="45720" rIns="91440" bIns="45720" anchor="t"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zh-CN" altLang="en-US" sz="2400"/>
              <a:t>注意：</a:t>
            </a:r>
            <a:r>
              <a:rPr lang="en-US" altLang="zh-CN" sz="2400"/>
              <a:t>1. </a:t>
            </a:r>
            <a:r>
              <a:rPr lang="zh-CN" altLang="en-US" sz="2400"/>
              <a:t>正常人两上肢血压略有差异，收缩压可有</a:t>
            </a:r>
            <a:r>
              <a:rPr lang="en-US" altLang="zh-CN" sz="2400"/>
              <a:t>5~10</a:t>
            </a:r>
            <a:r>
              <a:rPr lang="zh-CN" altLang="en-US" sz="2400"/>
              <a:t>毫米汞柱的差别。袖带法测得的下肢血压比上肢血压高</a:t>
            </a:r>
            <a:r>
              <a:rPr lang="en-US" altLang="zh-CN" sz="2400"/>
              <a:t>20~30</a:t>
            </a:r>
            <a:r>
              <a:rPr lang="zh-CN" altLang="en-US" sz="2400"/>
              <a:t>毫米汞柱，有创血压测得的收缩压较无创高</a:t>
            </a:r>
            <a:r>
              <a:rPr lang="en-US" altLang="zh-CN" sz="2400"/>
              <a:t>5~20</a:t>
            </a:r>
            <a:r>
              <a:rPr lang="zh-CN" altLang="en-US" sz="2400"/>
              <a:t>毫米汞柱。</a:t>
            </a:r>
            <a:endParaRPr lang="zh-CN" altLang="en-US" sz="2400"/>
          </a:p>
          <a:p>
            <a:pPr>
              <a:lnSpc>
                <a:spcPct val="90000"/>
              </a:lnSpc>
              <a:buClr>
                <a:schemeClr val="accent2"/>
              </a:buClr>
            </a:pPr>
            <a:r>
              <a:rPr lang="en-US" altLang="zh-CN" sz="2400"/>
              <a:t>2. </a:t>
            </a:r>
            <a:r>
              <a:rPr lang="zh-CN" altLang="en-US" sz="2400"/>
              <a:t>血压异常时</a:t>
            </a:r>
            <a:r>
              <a:rPr lang="en-US" altLang="zh-CN" sz="2400"/>
              <a:t>15~30min</a:t>
            </a:r>
            <a:r>
              <a:rPr lang="zh-CN" altLang="en-US" sz="2400"/>
              <a:t>测一次血压，平稳后改</a:t>
            </a:r>
            <a:r>
              <a:rPr lang="en-US" altLang="zh-CN" sz="2400"/>
              <a:t>1h</a:t>
            </a:r>
            <a:r>
              <a:rPr lang="zh-CN" altLang="en-US" sz="2400"/>
              <a:t>每次。</a:t>
            </a:r>
            <a:endParaRPr lang="zh-CN" altLang="en-US" sz="2400"/>
          </a:p>
          <a:p>
            <a:pPr>
              <a:lnSpc>
                <a:spcPct val="90000"/>
              </a:lnSpc>
              <a:buClr>
                <a:schemeClr val="accent2"/>
              </a:buClr>
            </a:pPr>
            <a:r>
              <a:rPr lang="en-US" altLang="zh-CN" sz="2400"/>
              <a:t>3.  </a:t>
            </a:r>
            <a:r>
              <a:rPr lang="zh-CN" altLang="en-US" sz="2400"/>
              <a:t>对于水肿，循环差的患者应改为手动测压</a:t>
            </a:r>
            <a:endParaRPr lang="zh-CN" altLang="en-US" sz="2400"/>
          </a:p>
          <a:p>
            <a:pPr>
              <a:lnSpc>
                <a:spcPct val="90000"/>
              </a:lnSpc>
              <a:buClr>
                <a:schemeClr val="accent2"/>
              </a:buClr>
            </a:pPr>
            <a:r>
              <a:rPr lang="en-US" altLang="zh-CN" sz="2400"/>
              <a:t>4.  </a:t>
            </a:r>
            <a:r>
              <a:rPr lang="zh-CN" altLang="en-US" sz="2400"/>
              <a:t>连续监测者应每班放松</a:t>
            </a:r>
            <a:r>
              <a:rPr lang="en-US" altLang="zh-CN" sz="2400"/>
              <a:t>1~2</a:t>
            </a:r>
            <a:r>
              <a:rPr lang="zh-CN" altLang="en-US" sz="2400"/>
              <a:t>次。</a:t>
            </a:r>
            <a:r>
              <a:rPr lang="en-US" altLang="zh-CN" sz="2400"/>
              <a:t>6~8h</a:t>
            </a:r>
            <a:r>
              <a:rPr lang="zh-CN" altLang="en-US" sz="2400"/>
              <a:t>更换一次测压部位。连续</a:t>
            </a:r>
            <a:r>
              <a:rPr lang="en-US" altLang="zh-CN" sz="2400"/>
              <a:t>3</a:t>
            </a:r>
            <a:r>
              <a:rPr lang="zh-CN" altLang="en-US" sz="2400"/>
              <a:t>天者应注意袖带的更换，清洁，消毒。</a:t>
            </a:r>
            <a:endParaRPr lang="zh-CN" altLang="en-US" sz="2400"/>
          </a:p>
          <a:p>
            <a:pPr>
              <a:lnSpc>
                <a:spcPct val="90000"/>
              </a:lnSpc>
              <a:buClr>
                <a:schemeClr val="accent2"/>
              </a:buClr>
            </a:pPr>
            <a:r>
              <a:rPr lang="zh-CN" altLang="en-US"/>
              <a:t>测压方式：有创，无创。</a:t>
            </a:r>
            <a:endParaRPr lang="zh-CN" altLang="en-US"/>
          </a:p>
        </p:txBody>
      </p:sp>
    </p:spTree>
  </p:cSld>
  <p:clrMapOvr>
    <a:masterClrMapping/>
  </p:clrMapOvr>
  <p:transition>
    <p:strips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69" name="标题 57651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 lIns="92075" tIns="46038" rIns="92075" bIns="46038" anchor="ctr"/>
          <a:p>
            <a:pPr>
              <a:buClr>
                <a:srgbClr val="000000"/>
              </a:buClr>
              <a:buSzPct val="100000"/>
            </a:pPr>
            <a:r>
              <a:rPr lang="zh-CN" altLang="en-US" sz="4800" b="0">
                <a:solidFill>
                  <a:schemeClr val="folHlink"/>
                </a:solidFill>
              </a:rPr>
              <a:t>四、中心静脉压监测</a:t>
            </a:r>
            <a:endParaRPr lang="zh-CN" altLang="en-US" sz="4800" b="0">
              <a:solidFill>
                <a:schemeClr val="folHlink"/>
              </a:solidFill>
            </a:endParaRPr>
          </a:p>
        </p:txBody>
      </p:sp>
      <p:sp>
        <p:nvSpPr>
          <p:cNvPr id="2170" name="文本占位符 576514"/>
          <p:cNvSpPr>
            <a:spLocks noGrp="1"/>
          </p:cNvSpPr>
          <p:nvPr>
            <p:ph type="body" idx="4294967295"/>
          </p:nvPr>
        </p:nvSpPr>
        <p:spPr>
          <a:xfrm>
            <a:off x="684213" y="1989138"/>
            <a:ext cx="7772400" cy="4043362"/>
          </a:xfrm>
        </p:spPr>
        <p:txBody>
          <a:bodyPr anchor="t"/>
          <a:p>
            <a:pPr>
              <a:buClr>
                <a:schemeClr val="accent2"/>
              </a:buClr>
            </a:pPr>
            <a:r>
              <a:rPr lang="en-US" altLang="zh-CN" b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◆</a:t>
            </a:r>
            <a:r>
              <a:rPr lang="zh-CN" altLang="en-US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中心静脉压（</a:t>
            </a:r>
            <a:r>
              <a:rPr lang="en-US" altLang="zh-CN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CVP</a:t>
            </a:r>
            <a:r>
              <a:rPr lang="zh-CN" altLang="en-US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）是指血液经过右心房及上下腔静脉时产生的压力。</a:t>
            </a:r>
            <a:r>
              <a:rPr lang="zh-CN" altLang="en-US"/>
              <a:t>通常将中心静脉置管放入上腔或下腔静脉中，</a:t>
            </a:r>
            <a:r>
              <a:rPr lang="en-US" altLang="zh-CN"/>
              <a:t>CVP</a:t>
            </a:r>
            <a:r>
              <a:rPr lang="zh-CN" altLang="en-US"/>
              <a:t>可以反映</a:t>
            </a:r>
            <a:r>
              <a:rPr lang="zh-CN" altLang="en-US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心脏前负荷</a:t>
            </a:r>
            <a:r>
              <a:rPr lang="zh-CN" altLang="en-US"/>
              <a:t>的情况，正常值</a:t>
            </a:r>
            <a:r>
              <a:rPr lang="en-US" altLang="zh-CN"/>
              <a:t>6</a:t>
            </a:r>
            <a:r>
              <a:rPr lang="zh-CN" altLang="en-US"/>
              <a:t>～</a:t>
            </a:r>
            <a:r>
              <a:rPr lang="en-US" altLang="zh-CN"/>
              <a:t>12cmH2O</a:t>
            </a:r>
            <a:r>
              <a:rPr lang="zh-CN" altLang="en-US"/>
              <a:t>，通过</a:t>
            </a:r>
            <a:r>
              <a:rPr lang="en-US" altLang="zh-CN"/>
              <a:t>CVP</a:t>
            </a:r>
            <a:r>
              <a:rPr lang="zh-CN" altLang="en-US"/>
              <a:t>的变化，可以掌握右心功能的变化，指导</a:t>
            </a:r>
            <a:r>
              <a:rPr lang="zh-CN" altLang="en-US">
                <a:solidFill>
                  <a:srgbClr val="FF9933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液体</a:t>
            </a:r>
            <a:r>
              <a:rPr lang="zh-CN" altLang="en-US"/>
              <a:t>的补充和相关</a:t>
            </a:r>
            <a:r>
              <a:rPr lang="zh-CN" altLang="en-US">
                <a:solidFill>
                  <a:srgbClr val="00FF00"/>
                </a:solidFill>
              </a:rPr>
              <a:t>药物</a:t>
            </a:r>
            <a:r>
              <a:rPr lang="zh-CN" altLang="en-US"/>
              <a:t>的应用。</a:t>
            </a:r>
            <a:endParaRPr lang="zh-CN" altLang="en-US"/>
          </a:p>
        </p:txBody>
      </p:sp>
      <p:sp>
        <p:nvSpPr>
          <p:cNvPr id="2171" name="日期占位符 1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fld id="{BB962C8B-B14F-4D97-AF65-F5344CB8AC3E}" type="datetime1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172" name="灯片编号占位符 2"/>
          <p:cNvSpPr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pPr algn="r"/>
            <a:fld id="{9A0DB2DC-4C9A-4742-B13C-FB6460FD3503}" type="slidenum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75" name="标题 63795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 lIns="92075" tIns="46038" rIns="92075" bIns="46038" anchor="ctr"/>
          <a:p>
            <a:pPr>
              <a:buClr>
                <a:srgbClr val="000000"/>
              </a:buClr>
              <a:buSzPct val="100000"/>
            </a:pPr>
          </a:p>
        </p:txBody>
      </p:sp>
      <p:pic>
        <p:nvPicPr>
          <p:cNvPr id="2176" name="文本占位符 637955"/>
          <p:cNvPicPr>
            <a:picLocks noChangeAspect="1"/>
          </p:cNvPicPr>
          <p:nvPr>
            <p:ph type="body" idx="4294967295"/>
          </p:nvPr>
        </p:nvPicPr>
        <p:blipFill>
          <a:blip r:embed="rId1"/>
          <a:stretch>
            <a:fillRect/>
          </a:stretch>
        </p:blipFill>
        <p:spPr>
          <a:xfrm>
            <a:off x="179388" y="620713"/>
            <a:ext cx="8964612" cy="5976937"/>
          </a:xfrm>
          <a:prstGeom prst="rect">
            <a:avLst/>
          </a:prstGeom>
          <a:ln>
            <a:solidFill>
              <a:srgbClr val="FF0033"/>
            </a:solidFill>
            <a:miter/>
          </a:ln>
        </p:spPr>
      </p:pic>
      <p:sp>
        <p:nvSpPr>
          <p:cNvPr id="2177" name="椭圆 637956"/>
          <p:cNvSpPr/>
          <p:nvPr/>
        </p:nvSpPr>
        <p:spPr>
          <a:xfrm rot="19020000">
            <a:off x="1619250" y="3573463"/>
            <a:ext cx="3841750" cy="108108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178" name="日期占位符 1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fld id="{BB962C8B-B14F-4D97-AF65-F5344CB8AC3E}" type="datetime1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179" name="灯片编号占位符 2"/>
          <p:cNvSpPr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pPr algn="r"/>
            <a:fld id="{9A0DB2DC-4C9A-4742-B13C-FB6460FD3503}" type="slidenum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82" name="标题 60006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 lIns="92075" tIns="46038" rIns="92075" bIns="46038" anchor="ctr"/>
          <a:p>
            <a:pPr>
              <a:buClr>
                <a:srgbClr val="000000"/>
              </a:buClr>
              <a:buSzPct val="100000"/>
            </a:pPr>
            <a:r>
              <a:rPr lang="en-US" altLang="zh-CN" sz="4800">
                <a:solidFill>
                  <a:schemeClr val="folHlink"/>
                </a:solidFill>
              </a:rPr>
              <a:t>CVP</a:t>
            </a:r>
            <a:r>
              <a:rPr lang="zh-CN" altLang="en-US" sz="4800">
                <a:solidFill>
                  <a:schemeClr val="folHlink"/>
                </a:solidFill>
              </a:rPr>
              <a:t>监测的意义</a:t>
            </a:r>
            <a:endParaRPr lang="zh-CN" altLang="en-US" sz="4800">
              <a:solidFill>
                <a:schemeClr val="folHlink"/>
              </a:solidFill>
            </a:endParaRPr>
          </a:p>
        </p:txBody>
      </p:sp>
      <p:sp>
        <p:nvSpPr>
          <p:cNvPr id="2183" name="文本占位符 600066"/>
          <p:cNvSpPr/>
          <p:nvPr>
            <p:ph type="body" idx="4294967295"/>
          </p:nvPr>
        </p:nvSpPr>
        <p:spPr>
          <a:ln>
            <a:solidFill>
              <a:srgbClr val="000000"/>
            </a:solidFill>
            <a:miter/>
          </a:ln>
        </p:spPr>
        <p:txBody>
          <a:bodyPr anchor="t"/>
          <a:p>
            <a:pPr>
              <a:buClr>
                <a:schemeClr val="accent2"/>
              </a:buClr>
            </a:pPr>
            <a:r>
              <a:rPr lang="en-US" altLang="zh-CN">
                <a:solidFill>
                  <a:schemeClr val="hlink"/>
                </a:solidFill>
              </a:rPr>
              <a:t>CVP    BP         </a:t>
            </a:r>
            <a:r>
              <a:rPr lang="zh-CN" altLang="en-US">
                <a:solidFill>
                  <a:schemeClr val="hlink"/>
                </a:solidFill>
              </a:rPr>
              <a:t>临床意义             处理方法</a:t>
            </a:r>
            <a:r>
              <a:rPr lang="zh-CN" altLang="en-US"/>
              <a:t> </a:t>
            </a:r>
            <a:endParaRPr lang="zh-CN" altLang="en-US"/>
          </a:p>
          <a:p>
            <a:pPr>
              <a:buClr>
                <a:schemeClr val="accent2"/>
              </a:buClr>
            </a:pPr>
            <a:r>
              <a:rPr lang="zh-CN" altLang="en-US"/>
              <a:t>  低       低       血容量不足           充分补液 </a:t>
            </a:r>
            <a:endParaRPr lang="zh-CN" altLang="en-US"/>
          </a:p>
          <a:p>
            <a:pPr>
              <a:buClr>
                <a:schemeClr val="accent2"/>
              </a:buClr>
            </a:pPr>
            <a:r>
              <a:rPr lang="zh-CN" altLang="en-US"/>
              <a:t>  低     正常     血容量轻度不足   适当补液 </a:t>
            </a:r>
            <a:endParaRPr lang="zh-CN" altLang="en-US"/>
          </a:p>
          <a:p>
            <a:pPr>
              <a:buClr>
                <a:schemeClr val="accent2"/>
              </a:buClr>
            </a:pPr>
            <a:r>
              <a:rPr lang="zh-CN" altLang="en-US"/>
              <a:t>  高       低       心功能不全            强心                        </a:t>
            </a:r>
            <a:endParaRPr lang="zh-CN" altLang="en-US"/>
          </a:p>
          <a:p>
            <a:pPr>
              <a:buClr>
                <a:schemeClr val="accent2"/>
              </a:buClr>
            </a:pPr>
            <a:r>
              <a:rPr lang="zh-CN" altLang="en-US"/>
              <a:t>  高     正常     容量血管收缩        舒张血管 </a:t>
            </a:r>
            <a:endParaRPr lang="zh-CN" altLang="en-US"/>
          </a:p>
          <a:p>
            <a:pPr>
              <a:buClr>
                <a:schemeClr val="accent2"/>
              </a:buClr>
            </a:pPr>
            <a:r>
              <a:rPr lang="zh-CN" altLang="en-US"/>
              <a:t>正常     低       容量相对不足        补液实验 </a:t>
            </a:r>
            <a:endParaRPr lang="zh-CN" altLang="en-US"/>
          </a:p>
        </p:txBody>
      </p:sp>
      <p:sp>
        <p:nvSpPr>
          <p:cNvPr id="2184" name="日期占位符 1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fld id="{BB962C8B-B14F-4D97-AF65-F5344CB8AC3E}" type="datetime1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185" name="灯片编号占位符 2"/>
          <p:cNvSpPr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pPr algn="r"/>
            <a:fld id="{9A0DB2DC-4C9A-4742-B13C-FB6460FD3503}" type="slidenum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5" name="标题 57958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 lIns="92075" tIns="46038" rIns="92075" bIns="46038" anchor="ctr"/>
          <a:p>
            <a:pPr>
              <a:buClr>
                <a:srgbClr val="000000"/>
              </a:buClr>
              <a:buSzPct val="100000"/>
            </a:pPr>
            <a:r>
              <a:rPr lang="en-US" altLang="zh-CN" sz="4000"/>
              <a:t>                     </a:t>
            </a:r>
            <a:br>
              <a:rPr lang="en-US" altLang="zh-CN" sz="4000"/>
            </a:br>
            <a:endParaRPr lang="en-US" altLang="zh-CN" sz="4000"/>
          </a:p>
        </p:txBody>
      </p:sp>
      <p:sp>
        <p:nvSpPr>
          <p:cNvPr id="2056" name="文本占位符 579586"/>
          <p:cNvSpPr/>
          <p:nvPr>
            <p:ph type="body" idx="4294967295"/>
          </p:nvPr>
        </p:nvSpPr>
        <p:spPr>
          <a:ln>
            <a:solidFill>
              <a:srgbClr val="000000"/>
            </a:solidFill>
            <a:miter/>
          </a:ln>
        </p:spPr>
        <p:txBody>
          <a:bodyPr anchor="t"/>
          <a:p>
            <a:pPr>
              <a:buClr>
                <a:schemeClr val="accent2"/>
              </a:buClr>
            </a:pPr>
            <a:r>
              <a:rPr lang="zh-CN" altLang="en-US" sz="4000" b="0">
                <a:latin typeface="黑体" panose="02010609060101010101" charset="-122"/>
                <a:ea typeface="黑体" panose="02010609060101010101" charset="-122"/>
              </a:rPr>
              <a:t>生命体征 </a:t>
            </a:r>
            <a:r>
              <a:rPr lang="en-US" altLang="zh-CN" sz="4000" b="0">
                <a:latin typeface="黑体" panose="02010609060101010101" charset="-122"/>
                <a:ea typeface="黑体" panose="02010609060101010101" charset="-122"/>
              </a:rPr>
              <a:t>——</a:t>
            </a:r>
            <a:endParaRPr lang="en-US" altLang="zh-CN" sz="4000" b="0">
              <a:latin typeface="黑体" panose="02010609060101010101" charset="-122"/>
              <a:ea typeface="黑体" panose="02010609060101010101" charset="-122"/>
            </a:endParaRPr>
          </a:p>
          <a:p>
            <a:pPr>
              <a:buClr>
                <a:schemeClr val="accent2"/>
              </a:buClr>
              <a:buNone/>
            </a:pPr>
            <a:r>
              <a:rPr lang="en-US" altLang="zh-CN" sz="3200"/>
              <a:t>   </a:t>
            </a:r>
            <a:r>
              <a:rPr lang="zh-CN" altLang="en-US" sz="3200">
                <a:latin typeface="楷体_GB2312" charset="-122"/>
              </a:rPr>
              <a:t>是体温</a:t>
            </a:r>
            <a:r>
              <a:rPr lang="en-US" altLang="zh-CN" sz="3200">
                <a:latin typeface="楷体_GB2312" charset="-122"/>
              </a:rPr>
              <a:t>,</a:t>
            </a:r>
            <a:r>
              <a:rPr lang="zh-CN" altLang="en-US" sz="3200">
                <a:latin typeface="楷体_GB2312" charset="-122"/>
              </a:rPr>
              <a:t>脉搏</a:t>
            </a:r>
            <a:r>
              <a:rPr lang="en-US" altLang="zh-CN" sz="3200">
                <a:latin typeface="楷体_GB2312" charset="-122"/>
              </a:rPr>
              <a:t>,</a:t>
            </a:r>
            <a:r>
              <a:rPr lang="zh-CN" altLang="en-US" sz="3200">
                <a:latin typeface="楷体_GB2312" charset="-122"/>
              </a:rPr>
              <a:t>呼吸和血压的总称，通过对生命体征的观察，可以了解疾病的发生，发展和转归的情况，为临床诊断治疗提供可靠的依据。</a:t>
            </a:r>
            <a:endParaRPr lang="zh-CN" altLang="en-US" sz="3200">
              <a:latin typeface="楷体_GB2312" charset="-122"/>
            </a:endParaRPr>
          </a:p>
        </p:txBody>
      </p:sp>
      <p:sp>
        <p:nvSpPr>
          <p:cNvPr id="2057" name="日期占位符 1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fld id="{BB962C8B-B14F-4D97-AF65-F5344CB8AC3E}" type="datetime1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058" name="灯片编号占位符 2"/>
          <p:cNvSpPr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pPr algn="r"/>
            <a:fld id="{9A0DB2DC-4C9A-4742-B13C-FB6460FD3503}" type="slidenum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188" name="内容占位符 551939"/>
          <p:cNvGraphicFramePr/>
          <p:nvPr>
            <p:ph idx="4"/>
          </p:nvPr>
        </p:nvGraphicFramePr>
        <p:xfrm>
          <a:off x="0" y="3389313"/>
          <a:ext cx="2614613" cy="346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2614930" imgH="1464945" progId="MS_ClipArt_Gallery.2">
                  <p:embed/>
                </p:oleObj>
              </mc:Choice>
              <mc:Fallback>
                <p:oleObj name="" r:id="rId1" imgW="2614930" imgH="1464945" progId="MS_ClipArt_Gallery.2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3389313"/>
                        <a:ext cx="2614613" cy="346868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89" name="文本框 551941"/>
          <p:cNvSpPr/>
          <p:nvPr/>
        </p:nvSpPr>
        <p:spPr>
          <a:xfrm>
            <a:off x="2627313" y="1989138"/>
            <a:ext cx="5256212" cy="8239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spcBef>
                <a:spcPct val="50000"/>
              </a:spcBef>
            </a:pPr>
            <a:r>
              <a:rPr lang="zh-CN" altLang="en-US" sz="4800">
                <a:solidFill>
                  <a:schemeClr val="fol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黑体" panose="02010609060101010101" charset="-122"/>
              </a:rPr>
              <a:t>五、呼吸监测</a:t>
            </a:r>
            <a:endParaRPr lang="zh-CN" altLang="en-US" sz="4800">
              <a:solidFill>
                <a:schemeClr val="folHlink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190" name="日期占位符 1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fld id="{BB962C8B-B14F-4D97-AF65-F5344CB8AC3E}" type="datetime1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191" name="灯片编号占位符 2"/>
          <p:cNvSpPr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pPr algn="r"/>
            <a:fld id="{9A0DB2DC-4C9A-4742-B13C-FB6460FD3503}" type="slidenum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94" name="矩形 621569"/>
          <p:cNvSpPr/>
          <p:nvPr/>
        </p:nvSpPr>
        <p:spPr>
          <a:xfrm>
            <a:off x="2268538" y="2133600"/>
            <a:ext cx="4800600" cy="462597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zh-CN" sz="3200"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zh-CN" altLang="en-US" sz="3200">
                <a:solidFill>
                  <a:srgbClr val="FFFFFF"/>
                </a:solidFill>
                <a:latin typeface="楷体_GB2312" charset="-122"/>
                <a:ea typeface="楷体_GB2312" charset="-122"/>
              </a:rPr>
              <a:t>频率异常</a:t>
            </a:r>
            <a:endParaRPr lang="zh-CN" altLang="en-US" sz="3200">
              <a:solidFill>
                <a:srgbClr val="FFFFFF"/>
              </a:solidFill>
              <a:latin typeface="楷体_GB2312" charset="-122"/>
              <a:ea typeface="楷体_GB2312" charset="-122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Pct val="70000"/>
              <a:buFont typeface="Wingdings" panose="05000000000000000000" pitchFamily="2" charset="2"/>
              <a:buChar char="l"/>
            </a:pPr>
            <a:r>
              <a:rPr lang="zh-CN" altLang="en-US" sz="3200">
                <a:solidFill>
                  <a:srgbClr val="FFFFFF"/>
                </a:solidFill>
                <a:latin typeface="楷体_GB2312" charset="-122"/>
                <a:ea typeface="楷体_GB2312" charset="-122"/>
              </a:rPr>
              <a:t> 深浅度异常    </a:t>
            </a:r>
            <a:endParaRPr lang="zh-CN" altLang="en-US" sz="3200">
              <a:solidFill>
                <a:srgbClr val="FFFFFF"/>
              </a:solidFill>
              <a:latin typeface="楷体_GB2312" charset="-122"/>
              <a:ea typeface="楷体_GB2312" charset="-122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Pct val="70000"/>
              <a:buFont typeface="Wingdings" panose="05000000000000000000" pitchFamily="2" charset="2"/>
              <a:buChar char="l"/>
            </a:pPr>
            <a:r>
              <a:rPr lang="zh-CN" altLang="en-US" sz="3200">
                <a:solidFill>
                  <a:srgbClr val="FFFFFF"/>
                </a:solidFill>
                <a:latin typeface="楷体_GB2312" charset="-122"/>
                <a:ea typeface="楷体_GB2312" charset="-122"/>
              </a:rPr>
              <a:t> 节律异常</a:t>
            </a:r>
            <a:endParaRPr lang="zh-CN" altLang="en-US" sz="3200">
              <a:solidFill>
                <a:srgbClr val="FFFFFF"/>
              </a:solidFill>
              <a:latin typeface="楷体_GB2312" charset="-122"/>
              <a:ea typeface="楷体_GB2312" charset="-122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Pct val="70000"/>
              <a:buFont typeface="Wingdings" panose="05000000000000000000" pitchFamily="2" charset="2"/>
              <a:buChar char="l"/>
            </a:pPr>
            <a:r>
              <a:rPr lang="zh-CN" altLang="en-US" sz="3200">
                <a:solidFill>
                  <a:srgbClr val="FFFFFF"/>
                </a:solidFill>
                <a:latin typeface="楷体_GB2312" charset="-122"/>
                <a:ea typeface="楷体_GB2312" charset="-122"/>
              </a:rPr>
              <a:t> 声音异常</a:t>
            </a:r>
            <a:endParaRPr lang="zh-CN" altLang="en-US" sz="3200">
              <a:solidFill>
                <a:srgbClr val="FFFFFF"/>
              </a:solidFill>
              <a:latin typeface="楷体_GB2312" charset="-122"/>
              <a:ea typeface="楷体_GB2312" charset="-122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Pct val="70000"/>
              <a:buFont typeface="Wingdings" panose="05000000000000000000" pitchFamily="2" charset="2"/>
              <a:buChar char="l"/>
            </a:pPr>
            <a:r>
              <a:rPr lang="zh-CN" altLang="en-US" sz="3200">
                <a:solidFill>
                  <a:srgbClr val="FFFFFF"/>
                </a:solidFill>
                <a:latin typeface="楷体_GB2312" charset="-122"/>
                <a:ea typeface="楷体_GB2312" charset="-122"/>
              </a:rPr>
              <a:t> 形态异常</a:t>
            </a:r>
            <a:endParaRPr lang="zh-CN" altLang="en-US" sz="3200">
              <a:solidFill>
                <a:srgbClr val="FFFFFF"/>
              </a:solidFill>
              <a:latin typeface="楷体_GB2312" charset="-122"/>
              <a:ea typeface="楷体_GB2312" charset="-122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Pct val="70000"/>
              <a:buFont typeface="Wingdings" panose="05000000000000000000" pitchFamily="2" charset="2"/>
              <a:buChar char="l"/>
            </a:pPr>
            <a:r>
              <a:rPr lang="zh-CN" altLang="en-US" sz="3200">
                <a:solidFill>
                  <a:srgbClr val="FFFFFF"/>
                </a:solidFill>
                <a:latin typeface="楷体_GB2312" charset="-122"/>
                <a:ea typeface="楷体_GB2312" charset="-122"/>
              </a:rPr>
              <a:t> 呼吸困难</a:t>
            </a:r>
            <a:endParaRPr lang="zh-CN" altLang="en-US" sz="3200">
              <a:solidFill>
                <a:srgbClr val="FFFFFF"/>
              </a:solidFill>
              <a:latin typeface="楷体_GB2312" charset="-122"/>
              <a:ea typeface="楷体_GB2312" charset="-122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SzPct val="100000"/>
              <a:buChar char="•"/>
            </a:pPr>
            <a:endParaRPr lang="zh-CN" altLang="en-US" sz="3200">
              <a:solidFill>
                <a:srgbClr val="FFFFFF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2195" name="文本框 621570"/>
          <p:cNvSpPr/>
          <p:nvPr/>
        </p:nvSpPr>
        <p:spPr>
          <a:xfrm>
            <a:off x="1835150" y="260350"/>
            <a:ext cx="5183188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3200">
              <a:solidFill>
                <a:schemeClr val="fol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96" name="文本框 621571"/>
          <p:cNvSpPr/>
          <p:nvPr/>
        </p:nvSpPr>
        <p:spPr>
          <a:xfrm>
            <a:off x="1979613" y="620713"/>
            <a:ext cx="4824412" cy="8239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800">
                <a:solidFill>
                  <a:schemeClr val="folHlink"/>
                </a:solidFill>
                <a:latin typeface="Arial" panose="020B0604020202020204" pitchFamily="34" charset="0"/>
                <a:ea typeface="黑体" panose="02010609060101010101" charset="-122"/>
              </a:rPr>
              <a:t>异常呼吸的评估</a:t>
            </a:r>
            <a:endParaRPr lang="zh-CN" altLang="en-US" sz="4800">
              <a:solidFill>
                <a:schemeClr val="folHlink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graphicFrame>
        <p:nvGraphicFramePr>
          <p:cNvPr id="2197" name="内容占位符 621573"/>
          <p:cNvGraphicFramePr/>
          <p:nvPr>
            <p:ph idx="4"/>
          </p:nvPr>
        </p:nvGraphicFramePr>
        <p:xfrm>
          <a:off x="5940425" y="3860800"/>
          <a:ext cx="3203575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4673600" imgH="2616835" progId="MS_ClipArt_Gallery.2">
                  <p:embed/>
                </p:oleObj>
              </mc:Choice>
              <mc:Fallback>
                <p:oleObj name="" r:id="rId1" imgW="4673600" imgH="2616835" progId="MS_ClipArt_Gallery.2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40425" y="3860800"/>
                        <a:ext cx="3203575" cy="29972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 fill="hold"/>
                                        <p:tgtEl>
                                          <p:spTgt spid="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00" name="标题 553985"/>
          <p:cNvSpPr>
            <a:spLocks noGrp="1"/>
          </p:cNvSpPr>
          <p:nvPr>
            <p:ph type="title" idx="4294967295"/>
          </p:nvPr>
        </p:nvSpPr>
        <p:spPr>
          <a:xfrm>
            <a:off x="609600" y="1600200"/>
            <a:ext cx="7772400" cy="3676650"/>
          </a:xfrm>
        </p:spPr>
        <p:txBody>
          <a:bodyPr lIns="92075" tIns="46038" rIns="92075" bIns="46038" anchor="ctr"/>
          <a:p>
            <a:pPr algn="l">
              <a:buClr>
                <a:srgbClr val="000000"/>
              </a:buClr>
              <a:buSzPct val="100000"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ea typeface="楷体_GB2312" charset="-122"/>
              </a:rPr>
              <a:t>   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ea typeface="楷体_GB2312" charset="-122"/>
              </a:rPr>
              <a:t>直接反映病人的病情，病人肺功能等重要脏器功能障碍，多表现为呼吸频率的</a:t>
            </a:r>
            <a:r>
              <a:rPr lang="zh-CN" altLang="en-US" sz="3600">
                <a:solidFill>
                  <a:srgbClr val="00FF00"/>
                </a:solidFill>
                <a:latin typeface="Times New Roman" panose="02020603050405020304" charset="0"/>
                <a:ea typeface="楷体_GB2312" charset="-122"/>
              </a:rPr>
              <a:t>异常。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ea typeface="楷体_GB2312" charset="-122"/>
              </a:rPr>
              <a:t>病人呼吸频率异常减慢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ea typeface="楷体_GB2312" charset="-122"/>
              </a:rPr>
              <a:t>(&lt;10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ea typeface="楷体_GB2312" charset="-122"/>
              </a:rPr>
              <a:t>次／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ea typeface="楷体_GB2312" charset="-122"/>
              </a:rPr>
              <a:t>min)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ea typeface="楷体_GB2312" charset="-122"/>
              </a:rPr>
              <a:t>或增快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ea typeface="楷体_GB2312" charset="-122"/>
              </a:rPr>
              <a:t>(&gt;24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ea typeface="楷体_GB2312" charset="-122"/>
              </a:rPr>
              <a:t>次／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ea typeface="楷体_GB2312" charset="-122"/>
              </a:rPr>
              <a:t>min)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ea typeface="楷体_GB2312" charset="-122"/>
              </a:rPr>
              <a:t>，均是疾病引起的具体病理生理改变。</a:t>
            </a:r>
            <a:r>
              <a:rPr lang="zh-CN" altLang="en-US" sz="3600" b="0">
                <a:latin typeface="Times New Roman" panose="02020603050405020304" charset="0"/>
                <a:ea typeface="楷体_GB2312" charset="-122"/>
              </a:rPr>
              <a:t>    </a:t>
            </a:r>
            <a:endParaRPr lang="zh-CN" altLang="en-US" sz="3600" b="0">
              <a:latin typeface="Times New Roman" panose="02020603050405020304" charset="0"/>
              <a:ea typeface="楷体_GB2312" charset="-122"/>
            </a:endParaRPr>
          </a:p>
        </p:txBody>
      </p:sp>
      <p:sp>
        <p:nvSpPr>
          <p:cNvPr id="2201" name="文本框 553988"/>
          <p:cNvSpPr/>
          <p:nvPr/>
        </p:nvSpPr>
        <p:spPr>
          <a:xfrm>
            <a:off x="2339975" y="620713"/>
            <a:ext cx="3816350" cy="8239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>
              <a:spcBef>
                <a:spcPct val="50000"/>
              </a:spcBef>
            </a:pPr>
            <a:r>
              <a:rPr lang="zh-CN" altLang="en-US" sz="4800">
                <a:solidFill>
                  <a:schemeClr val="fol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黑体" panose="02010609060101010101" charset="-122"/>
              </a:rPr>
              <a:t>呼吸频率</a:t>
            </a:r>
            <a:endParaRPr lang="zh-CN" altLang="en-US" sz="4800">
              <a:solidFill>
                <a:schemeClr val="folHlink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202" name="日期占位符 1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fld id="{BB962C8B-B14F-4D97-AF65-F5344CB8AC3E}" type="datetime1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203" name="灯片编号占位符 2"/>
          <p:cNvSpPr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pPr algn="r"/>
            <a:fld id="{9A0DB2DC-4C9A-4742-B13C-FB6460FD3503}" type="slidenum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7" dur="500" fill="hold"/>
                                        <p:tgtEl>
                                          <p:spTgt spid="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06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 wrap="square" lIns="91440" tIns="45720" rIns="91440" bIns="45720" anchor="ctr"/>
          <a:p>
            <a:pPr>
              <a:buClr>
                <a:srgbClr val="000000"/>
              </a:buClr>
              <a:buSzPct val="100000"/>
            </a:pPr>
            <a:endParaRPr lang="zh-CN" altLang="zh-CN"/>
          </a:p>
        </p:txBody>
      </p:sp>
      <p:sp>
        <p:nvSpPr>
          <p:cNvPr id="2207" name="Rectangle 3"/>
          <p:cNvSpPr/>
          <p:nvPr>
            <p:ph idx="4"/>
          </p:nvPr>
        </p:nvSpPr>
        <p:spPr>
          <a:xfrm>
            <a:off x="684213" y="1989138"/>
            <a:ext cx="7772400" cy="4114800"/>
          </a:xfrm>
          <a:ln>
            <a:solidFill>
              <a:srgbClr val="000000"/>
            </a:solidFill>
            <a:miter/>
          </a:ln>
        </p:spPr>
        <p:txBody>
          <a:bodyPr wrap="square" lIns="91440" tIns="45720" rIns="91440" bIns="45720" anchor="t"/>
          <a:p>
            <a:pPr>
              <a:buClr>
                <a:schemeClr val="accent2"/>
              </a:buClr>
            </a:pPr>
            <a:r>
              <a:rPr lang="zh-CN" altLang="en-US"/>
              <a:t>异常呼吸</a:t>
            </a:r>
            <a:endParaRPr lang="zh-CN" altLang="en-US"/>
          </a:p>
          <a:p>
            <a:pPr>
              <a:buClr>
                <a:schemeClr val="accent2"/>
              </a:buClr>
            </a:pPr>
            <a:r>
              <a:rPr lang="zh-CN" altLang="en-US"/>
              <a:t>一</a:t>
            </a:r>
            <a:r>
              <a:rPr lang="en-US" altLang="zh-CN"/>
              <a:t>.</a:t>
            </a:r>
            <a:r>
              <a:rPr lang="zh-CN" altLang="en-US"/>
              <a:t>频率异常。</a:t>
            </a:r>
            <a:endParaRPr lang="zh-CN" altLang="en-US"/>
          </a:p>
          <a:p>
            <a:pPr>
              <a:buClr>
                <a:schemeClr val="accent2"/>
              </a:buClr>
            </a:pPr>
            <a:r>
              <a:rPr lang="zh-CN" altLang="en-US"/>
              <a:t>大于24次每分，称呼吸增快。大于36次每分，应考虑呼吸衰竭。</a:t>
            </a:r>
            <a:endParaRPr lang="zh-CN" altLang="en-US"/>
          </a:p>
          <a:p>
            <a:pPr>
              <a:buClr>
                <a:schemeClr val="accent2"/>
              </a:buClr>
            </a:pPr>
            <a:r>
              <a:rPr lang="zh-CN" altLang="en-US">
                <a:solidFill>
                  <a:srgbClr val="FF0000"/>
                </a:solidFill>
              </a:rPr>
              <a:t>体温每升高一般1摄氏度，呼吸增加3~4次每分</a:t>
            </a:r>
            <a:r>
              <a:rPr lang="zh-CN" altLang="en-US"/>
              <a:t>。</a:t>
            </a:r>
            <a:endParaRPr lang="zh-CN" altLang="en-US"/>
          </a:p>
          <a:p>
            <a:pPr>
              <a:buClr>
                <a:schemeClr val="accent2"/>
              </a:buClr>
            </a:pPr>
            <a:r>
              <a:rPr lang="zh-CN" altLang="en-US"/>
              <a:t>呼吸少于10次每分称呼吸减慢。</a:t>
            </a:r>
            <a:endParaRPr lang="zh-CN" altLang="en-US"/>
          </a:p>
        </p:txBody>
      </p:sp>
    </p:spTree>
  </p:cSld>
  <p:clrMapOvr>
    <a:masterClrMapping/>
  </p:clrMapOvr>
  <p:transition>
    <p:strips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10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 wrap="square" lIns="91440" tIns="45720" rIns="91440" bIns="45720" anchor="ctr"/>
          <a:p>
            <a:pPr>
              <a:buClr>
                <a:srgbClr val="000000"/>
              </a:buClr>
              <a:buSzPct val="100000"/>
            </a:pPr>
            <a:endParaRPr lang="zh-CN" altLang="zh-CN"/>
          </a:p>
        </p:txBody>
      </p:sp>
      <p:sp>
        <p:nvSpPr>
          <p:cNvPr id="2211" name="Rectangle 3"/>
          <p:cNvSpPr/>
          <p:nvPr>
            <p:ph idx="4"/>
          </p:nvPr>
        </p:nvSpPr>
        <p:spPr>
          <a:ln>
            <a:solidFill>
              <a:srgbClr val="000000"/>
            </a:solidFill>
            <a:miter/>
          </a:ln>
        </p:spPr>
        <p:txBody>
          <a:bodyPr wrap="square" lIns="91440" tIns="45720" rIns="91440" bIns="45720" anchor="t"/>
          <a:p>
            <a:pPr>
              <a:buClr>
                <a:schemeClr val="accent2"/>
              </a:buClr>
            </a:pPr>
            <a:r>
              <a:rPr lang="zh-CN" altLang="en-US"/>
              <a:t>二</a:t>
            </a:r>
            <a:r>
              <a:rPr lang="en-US" altLang="zh-CN"/>
              <a:t>.</a:t>
            </a:r>
            <a:r>
              <a:rPr lang="zh-CN" altLang="en-US"/>
              <a:t>深浅度异常</a:t>
            </a:r>
            <a:endParaRPr lang="zh-CN" altLang="en-US"/>
          </a:p>
          <a:p>
            <a:pPr>
              <a:buClr>
                <a:schemeClr val="accent2"/>
              </a:buClr>
            </a:pPr>
            <a:r>
              <a:rPr lang="en-US" altLang="zh-CN"/>
              <a:t>【1】</a:t>
            </a:r>
            <a:r>
              <a:rPr lang="zh-CN" altLang="en-US"/>
              <a:t>深度呼吸  又称库斯莫尔呼吸，是一种深而规则大的呼吸，可伴有鼾音，多见于代酸。</a:t>
            </a:r>
            <a:endParaRPr lang="zh-CN" altLang="en-US"/>
          </a:p>
          <a:p>
            <a:pPr>
              <a:buClr>
                <a:schemeClr val="accent2"/>
              </a:buClr>
            </a:pPr>
            <a:endParaRPr lang="en-US" altLang="zh-CN"/>
          </a:p>
        </p:txBody>
      </p:sp>
      <p:pic>
        <p:nvPicPr>
          <p:cNvPr id="221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8175" y="4581525"/>
            <a:ext cx="4681538" cy="1662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base">
                                        <p:cTn id="7" dur="2000" fill="hold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15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 wrap="square" lIns="91440" tIns="45720" rIns="91440" bIns="45720" anchor="ctr"/>
          <a:p>
            <a:pPr>
              <a:buClr>
                <a:srgbClr val="000000"/>
              </a:buClr>
              <a:buSzPct val="100000"/>
            </a:pPr>
            <a:endParaRPr lang="zh-CN" altLang="zh-CN"/>
          </a:p>
        </p:txBody>
      </p:sp>
      <p:sp>
        <p:nvSpPr>
          <p:cNvPr id="2216" name="Rectangle 3"/>
          <p:cNvSpPr/>
          <p:nvPr>
            <p:ph idx="4"/>
          </p:nvPr>
        </p:nvSpPr>
        <p:spPr>
          <a:ln>
            <a:solidFill>
              <a:srgbClr val="000000"/>
            </a:solidFill>
            <a:miter/>
          </a:ln>
        </p:spPr>
        <p:txBody>
          <a:bodyPr wrap="square" lIns="91440" tIns="45720" rIns="91440" bIns="45720" anchor="t"/>
          <a:p>
            <a:pPr>
              <a:buClr>
                <a:schemeClr val="accent2"/>
              </a:buClr>
            </a:pPr>
            <a:r>
              <a:rPr lang="en-US" altLang="zh-CN"/>
              <a:t>【2】</a:t>
            </a:r>
            <a:r>
              <a:rPr lang="zh-CN" altLang="en-US"/>
              <a:t>浅快呼吸   是一种浅表而不规则的呼吸，有时呈叹息样。可见于呼吸肌麻痹，某些肺与胸膜疾病，也可见于濒死患者。</a:t>
            </a:r>
            <a:endParaRPr lang="zh-CN" altLang="en-US"/>
          </a:p>
          <a:p>
            <a:pPr>
              <a:buClr>
                <a:schemeClr val="accent2"/>
              </a:buClr>
            </a:pPr>
            <a:endParaRPr lang="en-US" altLang="zh-CN"/>
          </a:p>
        </p:txBody>
      </p:sp>
    </p:spTree>
  </p:cSld>
  <p:clrMapOvr>
    <a:masterClrMapping/>
  </p:clrMapOvr>
  <p:transition>
    <p:strips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19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 wrap="square" lIns="91440" tIns="45720" rIns="91440" bIns="45720" anchor="ctr"/>
          <a:p>
            <a:pPr>
              <a:buClr>
                <a:srgbClr val="000000"/>
              </a:buClr>
              <a:buSzPct val="100000"/>
            </a:pPr>
            <a:r>
              <a:rPr lang="zh-CN" altLang="en-US">
                <a:sym typeface="Arial" panose="020B0604020202020204"/>
              </a:rPr>
              <a:t>节律异常</a:t>
            </a:r>
            <a:br>
              <a:rPr lang="zh-CN" altLang="en-US"/>
            </a:br>
            <a:endParaRPr lang="zh-CN" altLang="zh-CN"/>
          </a:p>
        </p:txBody>
      </p:sp>
      <p:sp>
        <p:nvSpPr>
          <p:cNvPr id="2220" name="Rectangle 3"/>
          <p:cNvSpPr/>
          <p:nvPr>
            <p:ph idx="4"/>
          </p:nvPr>
        </p:nvSpPr>
        <p:spPr>
          <a:ln>
            <a:solidFill>
              <a:srgbClr val="000000"/>
            </a:solidFill>
            <a:miter/>
          </a:ln>
        </p:spPr>
        <p:txBody>
          <a:bodyPr wrap="square" lIns="91440" tIns="45720" rIns="91440" bIns="45720" anchor="t"/>
          <a:p>
            <a:pPr>
              <a:buClr>
                <a:schemeClr val="accent2"/>
              </a:buClr>
            </a:pPr>
            <a:r>
              <a:rPr lang="en-US" altLang="zh-CN"/>
              <a:t>【1】</a:t>
            </a:r>
            <a:r>
              <a:rPr lang="zh-CN" altLang="en-US"/>
              <a:t>潮式呼吸   又称陈氏呼吸</a:t>
            </a:r>
            <a:endParaRPr lang="zh-CN" altLang="en-US"/>
          </a:p>
        </p:txBody>
      </p:sp>
      <p:sp>
        <p:nvSpPr>
          <p:cNvPr id="2221" name="Rectangle 6"/>
          <p:cNvSpPr/>
          <p:nvPr/>
        </p:nvSpPr>
        <p:spPr>
          <a:xfrm>
            <a:off x="971550" y="2782888"/>
            <a:ext cx="7777163" cy="30861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>
                <a:latin typeface="Arial Black" panose="020B0A04020102020204" charset="0"/>
                <a:ea typeface="宋体" panose="02010600030101010101" pitchFamily="2" charset="-122"/>
              </a:rPr>
              <a:t>陈</a:t>
            </a:r>
            <a:r>
              <a:rPr lang="en-US" altLang="zh-CN">
                <a:latin typeface="Arial Black" panose="020B0A04020102020204" charset="0"/>
                <a:ea typeface="宋体" panose="02010600030101010101" pitchFamily="2" charset="-122"/>
              </a:rPr>
              <a:t>-</a:t>
            </a:r>
            <a:r>
              <a:rPr lang="zh-CN" altLang="en-US">
                <a:latin typeface="Arial Black" panose="020B0A04020102020204" charset="0"/>
                <a:ea typeface="宋体" panose="02010600030101010101" pitchFamily="2" charset="-122"/>
              </a:rPr>
              <a:t>施氏呼吸，潮氏呼吸：</a:t>
            </a:r>
            <a:endParaRPr lang="zh-CN" altLang="en-US">
              <a:latin typeface="Arial Black" panose="020B0A04020102020204" charset="0"/>
              <a:ea typeface="宋体" panose="02010600030101010101" pitchFamily="2" charset="-122"/>
            </a:endParaRPr>
          </a:p>
          <a:p>
            <a:r>
              <a:rPr lang="zh-CN" altLang="en-US">
                <a:latin typeface="Arial Black" panose="020B0A04020102020204" charset="0"/>
                <a:ea typeface="宋体" panose="02010600030101010101" pitchFamily="2" charset="-122"/>
              </a:rPr>
              <a:t>   由浅慢渐变为深快，再由深快变为浅慢，之后一段呼吸暂停，再开始又一次如上呼吸，每一周期大约</a:t>
            </a:r>
            <a:r>
              <a:rPr lang="en-US" altLang="zh-CN">
                <a:latin typeface="Arial Black" panose="020B0A04020102020204" charset="0"/>
                <a:ea typeface="宋体" panose="02010600030101010101" pitchFamily="2" charset="-122"/>
              </a:rPr>
              <a:t>30-70m.</a:t>
            </a:r>
            <a:r>
              <a:rPr lang="zh-CN" altLang="en-US">
                <a:latin typeface="Arial Black" panose="020B0A04020102020204" charset="0"/>
                <a:ea typeface="宋体" panose="02010600030101010101" pitchFamily="2" charset="-122"/>
              </a:rPr>
              <a:t>表明呼吸衰竭濒临死亡。常见于严重的充血性心力衰竭、肾功能不全、药物过量、颅内压增高等。</a:t>
            </a:r>
            <a:endParaRPr lang="zh-CN" altLang="en-US">
              <a:latin typeface="Arial Black" panose="020B0A04020102020204" charset="0"/>
              <a:ea typeface="宋体" panose="02010600030101010101" pitchFamily="2" charset="-122"/>
            </a:endParaRPr>
          </a:p>
          <a:p>
            <a:endParaRPr lang="zh-CN" altLang="en-US">
              <a:latin typeface="Arial Black" panose="020B0A04020102020204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100000"/>
            </a:pPr>
            <a:endParaRPr lang="zh-CN" altLang="en-US">
              <a:latin typeface="Arial Black" panose="020B0A04020102020204" charset="0"/>
              <a:ea typeface="宋体" panose="02010600030101010101" pitchFamily="2" charset="-122"/>
            </a:endParaRPr>
          </a:p>
          <a:p>
            <a:endParaRPr lang="en-US" altLang="zh-CN">
              <a:latin typeface="Arial Black" panose="020B0A04020102020204" charset="0"/>
              <a:ea typeface="宋体" panose="02010600030101010101" pitchFamily="2" charset="-122"/>
            </a:endParaRPr>
          </a:p>
        </p:txBody>
      </p:sp>
      <p:pic>
        <p:nvPicPr>
          <p:cNvPr id="2222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2275" y="5314950"/>
            <a:ext cx="5111750" cy="1543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base">
                                        <p:cTn id="7" dur="2000" fill="hold"/>
                                        <p:tgtEl>
                                          <p:spTgt spid="2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25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 wrap="square" lIns="91440" tIns="45720" rIns="91440" bIns="45720" anchor="ctr"/>
          <a:p>
            <a:pPr>
              <a:buClr>
                <a:srgbClr val="000000"/>
              </a:buClr>
              <a:buSzPct val="100000"/>
            </a:pPr>
            <a:endParaRPr lang="zh-CN" altLang="zh-CN"/>
          </a:p>
        </p:txBody>
      </p:sp>
      <p:sp>
        <p:nvSpPr>
          <p:cNvPr id="2226" name="Rectangle 3"/>
          <p:cNvSpPr/>
          <p:nvPr>
            <p:ph idx="4"/>
          </p:nvPr>
        </p:nvSpPr>
        <p:spPr>
          <a:xfrm>
            <a:off x="685800" y="1765300"/>
            <a:ext cx="7772400" cy="4114800"/>
          </a:xfrm>
          <a:ln>
            <a:solidFill>
              <a:srgbClr val="000000"/>
            </a:solidFill>
            <a:miter/>
          </a:ln>
        </p:spPr>
        <p:txBody>
          <a:bodyPr wrap="square" lIns="91440" tIns="45720" rIns="91440" bIns="45720" anchor="t"/>
          <a:p>
            <a:pPr>
              <a:buClr>
                <a:schemeClr val="accent2"/>
              </a:buClr>
            </a:pPr>
            <a:r>
              <a:rPr lang="en-US" altLang="zh-CN"/>
              <a:t>【2.】</a:t>
            </a:r>
            <a:r>
              <a:rPr lang="zh-CN" altLang="en-US">
                <a:solidFill>
                  <a:schemeClr val="accent2"/>
                </a:solidFill>
              </a:rPr>
              <a:t>间断呼吸</a:t>
            </a:r>
            <a:endParaRPr lang="zh-CN" altLang="en-US">
              <a:solidFill>
                <a:schemeClr val="accent2"/>
              </a:solidFill>
            </a:endParaRPr>
          </a:p>
          <a:p>
            <a:pPr>
              <a:buClr>
                <a:schemeClr val="accent2"/>
              </a:buClr>
            </a:pPr>
            <a:r>
              <a:rPr lang="zh-CN" altLang="en-US"/>
              <a:t>    又称毕奥氏呼吸，表现为呼吸与呼吸暂停现象交替出现。其特点是有规律的呼吸几次后，突然停止呼吸，间断一个短时间后，随即又开始呼吸。如此反复交替。多在呼吸停止前出现，常见于颅内病变或呼吸中枢衰竭的病员。</a:t>
            </a:r>
            <a:endParaRPr lang="zh-CN" altLang="en-US"/>
          </a:p>
          <a:p>
            <a:pPr>
              <a:buClr>
                <a:schemeClr val="accent2"/>
              </a:buClr>
            </a:pPr>
            <a:endParaRPr lang="en-US" altLang="zh-CN"/>
          </a:p>
        </p:txBody>
      </p:sp>
      <p:pic>
        <p:nvPicPr>
          <p:cNvPr id="2227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4943475"/>
            <a:ext cx="6121400" cy="157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9" dur="500" fill="hold"/>
                                        <p:tgtEl>
                                          <p:spTgt spid="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35" name="标题 634881"/>
          <p:cNvSpPr>
            <a:spLocks noGrp="1"/>
          </p:cNvSpPr>
          <p:nvPr>
            <p:ph type="title" idx="4294967295"/>
          </p:nvPr>
        </p:nvSpPr>
        <p:spPr>
          <a:xfrm>
            <a:off x="684213" y="0"/>
            <a:ext cx="7772400" cy="1143000"/>
          </a:xfrm>
        </p:spPr>
        <p:txBody>
          <a:bodyPr lIns="92075" tIns="46038" rIns="92075" bIns="46038" anchor="ctr"/>
          <a:p>
            <a:pPr>
              <a:buClr>
                <a:srgbClr val="000000"/>
              </a:buClr>
              <a:buSzPct val="100000"/>
            </a:pPr>
            <a:r>
              <a:rPr lang="zh-CN" altLang="en-US" sz="4800">
                <a:solidFill>
                  <a:schemeClr val="folHlink"/>
                </a:solidFill>
              </a:rPr>
              <a:t>呼吸困难</a:t>
            </a:r>
            <a:r>
              <a:rPr lang="zh-CN" altLang="en-US" b="0">
                <a:solidFill>
                  <a:srgbClr val="0000CC"/>
                </a:solidFill>
              </a:rPr>
              <a:t> </a:t>
            </a:r>
            <a:endParaRPr lang="zh-CN" altLang="en-US" b="0">
              <a:solidFill>
                <a:srgbClr val="0000CC"/>
              </a:solidFill>
            </a:endParaRPr>
          </a:p>
        </p:txBody>
      </p:sp>
      <p:sp>
        <p:nvSpPr>
          <p:cNvPr id="2236" name="文本占位符 634882"/>
          <p:cNvSpPr/>
          <p:nvPr>
            <p:ph type="body" idx="4294967295"/>
          </p:nvPr>
        </p:nvSpPr>
        <p:spPr>
          <a:xfrm>
            <a:off x="395288" y="981075"/>
            <a:ext cx="8208962" cy="5400675"/>
          </a:xfrm>
          <a:ln>
            <a:solidFill>
              <a:srgbClr val="000000"/>
            </a:solidFill>
            <a:miter/>
          </a:ln>
        </p:spPr>
        <p:txBody>
          <a:bodyPr anchor="t"/>
          <a:p>
            <a:pPr>
              <a:lnSpc>
                <a:spcPct val="140000"/>
              </a:lnSpc>
              <a:buClr>
                <a:schemeClr val="accent2"/>
              </a:buClr>
              <a:buChar char="p"/>
            </a:pPr>
            <a:r>
              <a:rPr lang="zh-CN" altLang="en-US"/>
              <a:t>定义：指患者感到空气不足，呼吸费力，并有呼吸频率、节律和深浅度的异常及呼吸肌加强收缩的表现。</a:t>
            </a:r>
            <a:endParaRPr lang="zh-CN" altLang="en-US"/>
          </a:p>
          <a:p>
            <a:pPr>
              <a:lnSpc>
                <a:spcPct val="140000"/>
              </a:lnSpc>
              <a:buClr>
                <a:schemeClr val="accent2"/>
              </a:buClr>
              <a:buChar char="p"/>
            </a:pPr>
            <a:r>
              <a:rPr lang="zh-CN" altLang="en-US"/>
              <a:t>原因：气道阻塞、肺扩张受限、肺实变或肺不张、心力衰竭等</a:t>
            </a:r>
            <a:endParaRPr lang="zh-CN" altLang="en-US"/>
          </a:p>
          <a:p>
            <a:pPr>
              <a:lnSpc>
                <a:spcPct val="140000"/>
              </a:lnSpc>
              <a:buClr>
                <a:schemeClr val="accent2"/>
              </a:buClr>
              <a:buChar char="p"/>
            </a:pPr>
            <a:r>
              <a:rPr lang="zh-CN" altLang="en-US"/>
              <a:t>类型：</a:t>
            </a:r>
            <a:r>
              <a:rPr lang="zh-CN" altLang="en-US">
                <a:solidFill>
                  <a:schemeClr val="folHlink"/>
                </a:solidFill>
                <a:latin typeface="楷体_GB2312" charset="-122"/>
              </a:rPr>
              <a:t>吸气性呼吸困难</a:t>
            </a:r>
            <a:endParaRPr lang="zh-CN" altLang="en-US">
              <a:solidFill>
                <a:schemeClr val="folHlink"/>
              </a:solidFill>
              <a:latin typeface="楷体_GB2312" charset="-122"/>
            </a:endParaRPr>
          </a:p>
          <a:p>
            <a:pPr lvl="1">
              <a:lnSpc>
                <a:spcPct val="140000"/>
              </a:lnSpc>
              <a:buClr>
                <a:schemeClr val="tx1"/>
              </a:buClr>
              <a:buNone/>
            </a:pPr>
            <a:r>
              <a:rPr lang="zh-CN" altLang="en-US">
                <a:solidFill>
                  <a:schemeClr val="folHlink"/>
                </a:solidFill>
                <a:latin typeface="楷体_GB2312" charset="-122"/>
              </a:rPr>
              <a:t>     呼气性呼吸困难</a:t>
            </a:r>
            <a:endParaRPr lang="zh-CN" altLang="en-US">
              <a:solidFill>
                <a:schemeClr val="folHlink"/>
              </a:solidFill>
              <a:latin typeface="楷体_GB2312" charset="-122"/>
            </a:endParaRPr>
          </a:p>
          <a:p>
            <a:pPr lvl="1">
              <a:lnSpc>
                <a:spcPct val="140000"/>
              </a:lnSpc>
              <a:buClr>
                <a:schemeClr val="tx1"/>
              </a:buClr>
              <a:buNone/>
            </a:pPr>
            <a:r>
              <a:rPr lang="zh-CN" altLang="en-US">
                <a:solidFill>
                  <a:schemeClr val="folHlink"/>
                </a:solidFill>
                <a:latin typeface="楷体_GB2312" charset="-122"/>
              </a:rPr>
              <a:t>     混合性呼吸困难</a:t>
            </a:r>
            <a:endParaRPr lang="zh-CN" altLang="en-US"/>
          </a:p>
          <a:p>
            <a:pPr lvl="1">
              <a:lnSpc>
                <a:spcPct val="140000"/>
              </a:lnSpc>
              <a:buClr>
                <a:schemeClr val="tx1"/>
              </a:buClr>
            </a:pPr>
            <a:endParaRPr lang="zh-CN" altLang="en-US">
              <a:solidFill>
                <a:schemeClr val="folHlink"/>
              </a:solidFill>
              <a:latin typeface="楷体_GB2312" charset="-122"/>
            </a:endParaRPr>
          </a:p>
          <a:p>
            <a:pPr>
              <a:lnSpc>
                <a:spcPct val="140000"/>
              </a:lnSpc>
              <a:buClr>
                <a:schemeClr val="accent2"/>
              </a:buClr>
            </a:pPr>
            <a:endParaRPr lang="zh-CN" altLang="en-US">
              <a:solidFill>
                <a:schemeClr val="folHlink"/>
              </a:solidFill>
            </a:endParaRPr>
          </a:p>
        </p:txBody>
      </p:sp>
      <p:sp>
        <p:nvSpPr>
          <p:cNvPr id="2237" name="日期占位符 1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fld id="{BB962C8B-B14F-4D97-AF65-F5344CB8AC3E}" type="datetime1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238" name="灯片编号占位符 2"/>
          <p:cNvSpPr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pPr algn="r"/>
            <a:fld id="{9A0DB2DC-4C9A-4742-B13C-FB6460FD3503}" type="slidenum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 fill="hold"/>
                                        <p:tgtEl>
                                          <p:spTgt spid="2236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>
                                            <p:txEl>
                                              <p:charRg st="47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2" dur="500" fill="hold"/>
                                        <p:tgtEl>
                                          <p:spTgt spid="2236">
                                            <p:txEl>
                                              <p:charRg st="47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>
                                            <p:txEl>
                                              <p:charRg st="75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7" dur="500" fill="hold"/>
                                        <p:tgtEl>
                                          <p:spTgt spid="2236">
                                            <p:txEl>
                                              <p:charRg st="75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>
                                            <p:txEl>
                                              <p:charRg st="86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2" dur="500" fill="hold"/>
                                        <p:tgtEl>
                                          <p:spTgt spid="2236">
                                            <p:txEl>
                                              <p:charRg st="86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>
                                            <p:txEl>
                                              <p:charRg st="99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7" dur="500" fill="hold"/>
                                        <p:tgtEl>
                                          <p:spTgt spid="2236">
                                            <p:txEl>
                                              <p:charRg st="99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41" name="矩形 560130"/>
          <p:cNvSpPr/>
          <p:nvPr/>
        </p:nvSpPr>
        <p:spPr>
          <a:xfrm>
            <a:off x="827088" y="2276475"/>
            <a:ext cx="7543800" cy="2590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r>
              <a:rPr lang="zh-CN" altLang="en-US" sz="3200">
                <a:latin typeface="Times New Roman" panose="02020603050405020304" charset="0"/>
                <a:ea typeface="楷体_GB2312" charset="-122"/>
              </a:rPr>
              <a:t>观察口唇、指端的颜色，可以判断肺组织的氧合情况，末稍血流灌注情况。口唇和甲床紫绀改善情况，代表着缺氧的纠正情况。如果，缺氧改善后又突然加重，应首先排除并发</a:t>
            </a:r>
            <a:r>
              <a:rPr lang="zh-CN" altLang="en-US" sz="3600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楷体_GB2312" charset="-122"/>
              </a:rPr>
              <a:t>气胸</a:t>
            </a:r>
            <a:r>
              <a:rPr lang="zh-CN" altLang="en-US" sz="3200">
                <a:latin typeface="Times New Roman" panose="02020603050405020304" charset="0"/>
                <a:ea typeface="楷体_GB2312" charset="-122"/>
              </a:rPr>
              <a:t>的可能。</a:t>
            </a:r>
            <a:endParaRPr lang="zh-CN" altLang="en-US" sz="3200">
              <a:latin typeface="Times New Roman" panose="02020603050405020304" charset="0"/>
              <a:ea typeface="楷体_GB2312" charset="-122"/>
            </a:endParaRPr>
          </a:p>
        </p:txBody>
      </p:sp>
      <p:sp>
        <p:nvSpPr>
          <p:cNvPr id="2242" name="文本框 560131"/>
          <p:cNvSpPr/>
          <p:nvPr/>
        </p:nvSpPr>
        <p:spPr>
          <a:xfrm>
            <a:off x="3132138" y="1052513"/>
            <a:ext cx="3527425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>
                <a:solidFill>
                  <a:schemeClr val="folHlink"/>
                </a:solidFill>
                <a:latin typeface="Times New Roman" panose="02020603050405020304" charset="0"/>
                <a:ea typeface="黑体" panose="02010609060101010101" charset="-122"/>
              </a:rPr>
              <a:t>紫绀改善情况</a:t>
            </a:r>
            <a:endParaRPr lang="zh-CN" altLang="en-US" sz="4000">
              <a:solidFill>
                <a:schemeClr val="folHlink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243" name="日期占位符 1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fld id="{BB962C8B-B14F-4D97-AF65-F5344CB8AC3E}" type="datetime1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244" name="灯片编号占位符 2"/>
          <p:cNvSpPr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pPr algn="r"/>
            <a:fld id="{9A0DB2DC-4C9A-4742-B13C-FB6460FD3503}" type="slidenum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61" name="标题 41062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 lIns="92075" tIns="46038" rIns="92075" bIns="46038" anchor="ctr"/>
          <a:p>
            <a:pPr>
              <a:buClr>
                <a:srgbClr val="000000"/>
              </a:buClr>
              <a:buSzPct val="100000"/>
            </a:pPr>
            <a:r>
              <a:rPr lang="zh-CN" altLang="en-US" sz="4800">
                <a:solidFill>
                  <a:schemeClr val="folHlink"/>
                </a:solidFill>
              </a:rPr>
              <a:t>监测指标</a:t>
            </a:r>
            <a:endParaRPr lang="zh-CN" altLang="en-US" sz="4800">
              <a:solidFill>
                <a:schemeClr val="folHlink"/>
              </a:solidFill>
            </a:endParaRPr>
          </a:p>
        </p:txBody>
      </p:sp>
      <p:sp>
        <p:nvSpPr>
          <p:cNvPr id="2062" name="文本占位符 410626"/>
          <p:cNvSpPr/>
          <p:nvPr>
            <p:ph type="body" idx="4294967295"/>
          </p:nvPr>
        </p:nvSpPr>
        <p:spPr>
          <a:ln>
            <a:solidFill>
              <a:srgbClr val="000000"/>
            </a:solidFill>
            <a:miter/>
          </a:ln>
        </p:spPr>
        <p:txBody>
          <a:bodyPr anchor="t"/>
          <a:p>
            <a:pPr>
              <a:buClr>
                <a:schemeClr val="accent2"/>
              </a:buClr>
            </a:pPr>
            <a:r>
              <a:rPr lang="zh-CN" altLang="en-US" sz="3200">
                <a:latin typeface="楷体_GB2312" charset="-122"/>
              </a:rPr>
              <a:t>心率   血压   呼吸   心电图   </a:t>
            </a:r>
            <a:r>
              <a:rPr lang="en-US" altLang="zh-CN" sz="3200">
                <a:latin typeface="楷体_GB2312" charset="-122"/>
                <a:sym typeface="Arial" panose="020B0604020202020204"/>
              </a:rPr>
              <a:t>SpO2</a:t>
            </a:r>
            <a:r>
              <a:rPr lang="en-US" altLang="zh-CN" sz="3200">
                <a:latin typeface="楷体_GB2312" charset="-122"/>
              </a:rPr>
              <a:t>     </a:t>
            </a:r>
            <a:endParaRPr lang="en-US" altLang="zh-CN" sz="3200">
              <a:latin typeface="楷体_GB2312" charset="-122"/>
            </a:endParaRPr>
          </a:p>
          <a:p>
            <a:pPr>
              <a:buClr>
                <a:schemeClr val="accent2"/>
              </a:buClr>
            </a:pPr>
            <a:r>
              <a:rPr lang="zh-CN" altLang="en-US" sz="3200">
                <a:latin typeface="楷体_GB2312" charset="-122"/>
              </a:rPr>
              <a:t>瞳孔   肌力</a:t>
            </a:r>
            <a:endParaRPr lang="zh-CN" altLang="en-US" sz="3200">
              <a:latin typeface="楷体_GB2312" charset="-122"/>
            </a:endParaRPr>
          </a:p>
          <a:p>
            <a:pPr>
              <a:buClr>
                <a:schemeClr val="accent2"/>
              </a:buClr>
            </a:pPr>
            <a:endParaRPr lang="zh-CN" altLang="en-US" sz="3200">
              <a:latin typeface="楷体_GB2312" charset="-122"/>
            </a:endParaRPr>
          </a:p>
        </p:txBody>
      </p:sp>
      <p:pic>
        <p:nvPicPr>
          <p:cNvPr id="2063" name="图片 410627"/>
          <p:cNvPicPr>
            <a:picLocks noChangeAspect="1"/>
          </p:cNvPicPr>
          <p:nvPr/>
        </p:nvPicPr>
        <p:blipFill>
          <a:blip r:embed="rId1"/>
          <a:srcRect l="32031" t="28125" r="28906" b="28125"/>
          <a:stretch>
            <a:fillRect/>
          </a:stretch>
        </p:blipFill>
        <p:spPr>
          <a:xfrm>
            <a:off x="0" y="3962400"/>
            <a:ext cx="2514600" cy="28956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064" name="日期占位符 1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fld id="{BB962C8B-B14F-4D97-AF65-F5344CB8AC3E}" type="datetime1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065" name="灯片编号占位符 2"/>
          <p:cNvSpPr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pPr algn="r"/>
            <a:fld id="{9A0DB2DC-4C9A-4742-B13C-FB6460FD3503}" type="slidenum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47" name="标题 638977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 lIns="92075" tIns="46038" rIns="92075" bIns="46038" anchor="ctr"/>
          <a:p>
            <a:pPr>
              <a:buClr>
                <a:srgbClr val="000000"/>
              </a:buClr>
              <a:buSzPct val="100000"/>
            </a:pPr>
            <a:r>
              <a:rPr lang="zh-CN" altLang="en-US" sz="4800">
                <a:solidFill>
                  <a:schemeClr val="folHlink"/>
                </a:solidFill>
                <a:latin typeface="楷体_GB2312" charset="-122"/>
              </a:rPr>
              <a:t>血气分析</a:t>
            </a:r>
            <a:br>
              <a:rPr lang="zh-CN" altLang="en-US" sz="4800">
                <a:solidFill>
                  <a:schemeClr val="folHlink"/>
                </a:solidFill>
                <a:latin typeface="楷体_GB2312" charset="-122"/>
              </a:rPr>
            </a:br>
            <a:endParaRPr lang="zh-CN" altLang="en-US" sz="4800">
              <a:solidFill>
                <a:schemeClr val="folHlink"/>
              </a:solidFill>
              <a:latin typeface="楷体_GB2312" charset="-122"/>
            </a:endParaRPr>
          </a:p>
        </p:txBody>
      </p:sp>
      <p:sp>
        <p:nvSpPr>
          <p:cNvPr id="2248" name="文本占位符 638978"/>
          <p:cNvSpPr/>
          <p:nvPr>
            <p:ph type="body" idx="4294967295"/>
          </p:nvPr>
        </p:nvSpPr>
        <p:spPr>
          <a:xfrm>
            <a:off x="684213" y="1557338"/>
            <a:ext cx="7772400" cy="4114800"/>
          </a:xfrm>
          <a:ln>
            <a:solidFill>
              <a:srgbClr val="000000"/>
            </a:solidFill>
            <a:miter/>
          </a:ln>
        </p:spPr>
        <p:txBody>
          <a:bodyPr anchor="t"/>
          <a:p>
            <a:pPr>
              <a:buClr>
                <a:schemeClr val="accent2"/>
              </a:buClr>
            </a:pPr>
            <a:r>
              <a:rPr lang="en-US" altLang="zh-CN" sz="3600">
                <a:latin typeface="楷体_GB2312" charset="-122"/>
              </a:rPr>
              <a:t>PH </a:t>
            </a:r>
            <a:r>
              <a:rPr lang="zh-CN" altLang="en-US" sz="3600">
                <a:latin typeface="楷体_GB2312" charset="-122"/>
              </a:rPr>
              <a:t>：  </a:t>
            </a:r>
            <a:r>
              <a:rPr lang="en-US" altLang="en-US" sz="3600">
                <a:latin typeface="楷体_GB2312" charset="-122"/>
              </a:rPr>
              <a:t>7.35～7.45</a:t>
            </a:r>
            <a:endParaRPr lang="zh-CN" altLang="en-US" sz="3600">
              <a:latin typeface="楷体_GB2312" charset="-122"/>
            </a:endParaRPr>
          </a:p>
          <a:p>
            <a:pPr>
              <a:buClr>
                <a:schemeClr val="accent2"/>
              </a:buClr>
            </a:pPr>
            <a:r>
              <a:rPr lang="en-US" altLang="en-US" sz="3600">
                <a:latin typeface="楷体_GB2312" charset="-122"/>
              </a:rPr>
              <a:t>PaO</a:t>
            </a:r>
            <a:r>
              <a:rPr lang="en-US" altLang="en-US" sz="3600" baseline="-25000">
                <a:latin typeface="楷体_GB2312" charset="-122"/>
              </a:rPr>
              <a:t>2</a:t>
            </a:r>
            <a:r>
              <a:rPr lang="zh-CN" altLang="en-US" sz="3600" baseline="-25000">
                <a:latin typeface="楷体_GB2312" charset="-122"/>
              </a:rPr>
              <a:t>：</a:t>
            </a:r>
            <a:r>
              <a:rPr lang="zh-CN" altLang="en-US" sz="3600">
                <a:latin typeface="楷体_GB2312" charset="-122"/>
              </a:rPr>
              <a:t>  </a:t>
            </a:r>
            <a:r>
              <a:rPr lang="en-US" altLang="en-US" sz="3600">
                <a:latin typeface="楷体_GB2312" charset="-122"/>
              </a:rPr>
              <a:t>80-100 mmHg</a:t>
            </a:r>
            <a:r>
              <a:rPr lang="zh-CN" altLang="en-US" sz="3600">
                <a:latin typeface="楷体_GB2312" charset="-122"/>
              </a:rPr>
              <a:t> </a:t>
            </a:r>
            <a:endParaRPr lang="zh-CN" altLang="en-US" sz="3600">
              <a:latin typeface="楷体_GB2312" charset="-122"/>
            </a:endParaRPr>
          </a:p>
          <a:p>
            <a:pPr>
              <a:buClr>
                <a:schemeClr val="accent2"/>
              </a:buClr>
            </a:pPr>
            <a:r>
              <a:rPr lang="en-US" altLang="en-US" sz="3600">
                <a:latin typeface="楷体_GB2312" charset="-122"/>
              </a:rPr>
              <a:t>PaCO</a:t>
            </a:r>
            <a:r>
              <a:rPr lang="en-US" altLang="en-US" sz="3600" baseline="-25000">
                <a:latin typeface="楷体_GB2312" charset="-122"/>
              </a:rPr>
              <a:t>2</a:t>
            </a:r>
            <a:r>
              <a:rPr lang="en-US" altLang="en-US" sz="3600">
                <a:latin typeface="楷体_GB2312" charset="-122"/>
              </a:rPr>
              <a:t>：35～45mmHg </a:t>
            </a:r>
            <a:r>
              <a:rPr lang="zh-CN" altLang="en-US" sz="3600">
                <a:latin typeface="楷体_GB2312" charset="-122"/>
              </a:rPr>
              <a:t> </a:t>
            </a:r>
            <a:endParaRPr lang="zh-CN" altLang="en-US" sz="3600">
              <a:latin typeface="楷体_GB2312" charset="-122"/>
            </a:endParaRPr>
          </a:p>
          <a:p>
            <a:pPr>
              <a:buClr>
                <a:schemeClr val="accent2"/>
              </a:buClr>
            </a:pPr>
            <a:r>
              <a:rPr lang="en-US" altLang="zh-CN" sz="3600">
                <a:latin typeface="楷体_GB2312" charset="-122"/>
              </a:rPr>
              <a:t>BE:   ±3 mmol/L</a:t>
            </a:r>
            <a:endParaRPr lang="en-US" altLang="zh-CN" sz="3600">
              <a:latin typeface="楷体_GB2312" charset="-122"/>
            </a:endParaRPr>
          </a:p>
          <a:p>
            <a:pPr>
              <a:buClr>
                <a:schemeClr val="accent2"/>
              </a:buClr>
            </a:pPr>
            <a:r>
              <a:rPr lang="zh-CN" altLang="en-US" sz="3600">
                <a:latin typeface="楷体_GB2312" charset="-122"/>
              </a:rPr>
              <a:t>乳酸：</a:t>
            </a:r>
            <a:r>
              <a:rPr lang="en-US" altLang="zh-CN" sz="3600">
                <a:latin typeface="楷体_GB2312" charset="-122"/>
              </a:rPr>
              <a:t>0.5-2.2 mmol/L</a:t>
            </a:r>
            <a:endParaRPr lang="en-US" altLang="zh-CN" sz="3600">
              <a:latin typeface="楷体_GB2312" charset="-122"/>
            </a:endParaRPr>
          </a:p>
          <a:p>
            <a:pPr>
              <a:buClr>
                <a:schemeClr val="accent2"/>
              </a:buClr>
            </a:pPr>
            <a:r>
              <a:rPr lang="zh-CN" altLang="en-US" sz="3600">
                <a:latin typeface="楷体_GB2312" charset="-122"/>
              </a:rPr>
              <a:t>碳酸氢根：</a:t>
            </a:r>
            <a:r>
              <a:rPr lang="en-US" altLang="zh-CN" sz="3600">
                <a:latin typeface="楷体_GB2312" charset="-122"/>
              </a:rPr>
              <a:t>22-27mmol/L</a:t>
            </a:r>
            <a:endParaRPr lang="en-US" altLang="zh-CN" sz="3600">
              <a:latin typeface="楷体_GB2312" charset="-122"/>
            </a:endParaRPr>
          </a:p>
        </p:txBody>
      </p:sp>
      <p:sp>
        <p:nvSpPr>
          <p:cNvPr id="2249" name="日期占位符 1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fld id="{BB962C8B-B14F-4D97-AF65-F5344CB8AC3E}" type="datetime1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250" name="灯片编号占位符 2"/>
          <p:cNvSpPr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pPr algn="r"/>
            <a:fld id="{9A0DB2DC-4C9A-4742-B13C-FB6460FD3503}" type="slidenum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" name="标题 565249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 lIns="92075" tIns="46038" rIns="92075" bIns="46038" anchor="ctr"/>
          <a:p>
            <a:pPr>
              <a:buClr>
                <a:srgbClr val="000000"/>
              </a:buClr>
              <a:buSzPct val="100000"/>
            </a:pPr>
            <a:r>
              <a:rPr lang="zh-CN" altLang="en-US" sz="4800">
                <a:solidFill>
                  <a:schemeClr val="folHlink"/>
                </a:solidFill>
                <a:latin typeface="黑体" panose="02010609060101010101" charset="-122"/>
              </a:rPr>
              <a:t>七、</a:t>
            </a:r>
            <a:r>
              <a:rPr lang="en-US" altLang="zh-CN" sz="4800">
                <a:solidFill>
                  <a:schemeClr val="folHlink"/>
                </a:solidFill>
                <a:latin typeface="黑体" panose="02010609060101010101" charset="-122"/>
              </a:rPr>
              <a:t>SpO2</a:t>
            </a:r>
            <a:r>
              <a:rPr lang="zh-CN" altLang="en-US" sz="4800" b="0">
                <a:solidFill>
                  <a:schemeClr val="folHlink"/>
                </a:solidFill>
                <a:latin typeface="黑体" panose="02010609060101010101" charset="-122"/>
              </a:rPr>
              <a:t>临床意义</a:t>
            </a:r>
            <a:endParaRPr lang="zh-CN" altLang="en-US" sz="4800" b="0">
              <a:solidFill>
                <a:schemeClr val="folHlink"/>
              </a:solidFill>
              <a:latin typeface="黑体" panose="02010609060101010101" charset="-122"/>
            </a:endParaRPr>
          </a:p>
        </p:txBody>
      </p:sp>
      <p:sp>
        <p:nvSpPr>
          <p:cNvPr id="2254" name="文本占位符 565250"/>
          <p:cNvSpPr/>
          <p:nvPr>
            <p:ph type="body" idx="4294967295"/>
          </p:nvPr>
        </p:nvSpPr>
        <p:spPr>
          <a:ln>
            <a:solidFill>
              <a:srgbClr val="000000"/>
            </a:solidFill>
            <a:miter/>
          </a:ln>
        </p:spPr>
        <p:txBody>
          <a:bodyPr anchor="t"/>
          <a:p>
            <a:pPr>
              <a:buClr>
                <a:schemeClr val="accent2"/>
              </a:buClr>
            </a:pPr>
            <a:r>
              <a:rPr lang="zh-CN" altLang="en-US"/>
              <a:t>通过</a:t>
            </a:r>
            <a:r>
              <a:rPr lang="en-US" altLang="zh-CN"/>
              <a:t>SpO</a:t>
            </a:r>
            <a:r>
              <a:rPr lang="en-US" altLang="zh-CN" sz="1200"/>
              <a:t>2</a:t>
            </a:r>
            <a:r>
              <a:rPr lang="zh-CN" altLang="en-US"/>
              <a:t>监测，间接了解病人</a:t>
            </a:r>
            <a:r>
              <a:rPr lang="en-US" altLang="zh-CN"/>
              <a:t>PO</a:t>
            </a:r>
            <a:r>
              <a:rPr lang="en-US" altLang="zh-CN" sz="1200"/>
              <a:t>2</a:t>
            </a:r>
            <a:r>
              <a:rPr lang="zh-CN" altLang="en-US"/>
              <a:t>高低，以便了解组织的氧供情况。          </a:t>
            </a:r>
            <a:endParaRPr lang="zh-CN" altLang="en-US"/>
          </a:p>
          <a:p>
            <a:pPr>
              <a:buClr>
                <a:schemeClr val="accent2"/>
              </a:buClr>
            </a:pPr>
            <a:r>
              <a:rPr lang="zh-CN" altLang="en-US"/>
              <a:t>                </a:t>
            </a:r>
            <a:r>
              <a:rPr lang="en-US" altLang="zh-CN" sz="2400">
                <a:solidFill>
                  <a:schemeClr val="hlink"/>
                </a:solidFill>
              </a:rPr>
              <a:t>SpO2</a:t>
            </a:r>
            <a:r>
              <a:rPr lang="zh-CN" altLang="en-US" sz="2400">
                <a:solidFill>
                  <a:schemeClr val="hlink"/>
                </a:solidFill>
              </a:rPr>
              <a:t>与</a:t>
            </a:r>
            <a:r>
              <a:rPr lang="en-US" altLang="zh-CN" sz="2400">
                <a:solidFill>
                  <a:schemeClr val="hlink"/>
                </a:solidFill>
              </a:rPr>
              <a:t>PO2</a:t>
            </a:r>
            <a:r>
              <a:rPr lang="zh-CN" altLang="en-US" sz="2400">
                <a:solidFill>
                  <a:schemeClr val="hlink"/>
                </a:solidFill>
              </a:rPr>
              <a:t>关系对照表</a:t>
            </a:r>
            <a:endParaRPr lang="zh-CN" altLang="en-US" sz="2400">
              <a:solidFill>
                <a:schemeClr val="hlink"/>
              </a:solidFill>
            </a:endParaRPr>
          </a:p>
        </p:txBody>
      </p:sp>
      <p:sp>
        <p:nvSpPr>
          <p:cNvPr id="2255" name="矩形 565251"/>
          <p:cNvSpPr/>
          <p:nvPr/>
        </p:nvSpPr>
        <p:spPr>
          <a:xfrm>
            <a:off x="539750" y="3644900"/>
            <a:ext cx="8153400" cy="1004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SzPct val="75000"/>
              <a:buFont typeface="Wingdings" panose="05000000000000000000" pitchFamily="2" charset="2"/>
            </a:pPr>
            <a:r>
              <a:rPr lang="en-US" altLang="zh-CN" b="0">
                <a:latin typeface="Times New Roman" panose="02020603050405020304" charset="0"/>
                <a:ea typeface="宋体" panose="02010600030101010101" pitchFamily="2" charset="-122"/>
              </a:rPr>
              <a:t>SpO</a:t>
            </a:r>
            <a:r>
              <a:rPr lang="en-US" altLang="zh-CN" sz="1200" b="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altLang="zh-CN" b="0">
                <a:latin typeface="Times New Roman" panose="02020603050405020304" charset="0"/>
                <a:ea typeface="宋体" panose="02010600030101010101" pitchFamily="2" charset="-122"/>
              </a:rPr>
              <a:t>  50  60  70  80  90  91  92  93  94  95  96  97   98    99</a:t>
            </a:r>
            <a:endParaRPr lang="en-US" altLang="zh-CN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SzPct val="75000"/>
              <a:buFont typeface="Wingdings" panose="05000000000000000000" pitchFamily="2" charset="2"/>
            </a:pPr>
            <a:r>
              <a:rPr lang="en-US" altLang="zh-CN" b="0">
                <a:latin typeface="Times New Roman" panose="02020603050405020304" charset="0"/>
                <a:ea typeface="宋体" panose="02010600030101010101" pitchFamily="2" charset="-122"/>
              </a:rPr>
              <a:t>PO</a:t>
            </a:r>
            <a:r>
              <a:rPr lang="en-US" altLang="zh-CN" sz="1200" b="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altLang="zh-CN" b="0">
                <a:latin typeface="Times New Roman" panose="02020603050405020304" charset="0"/>
                <a:ea typeface="宋体" panose="02010600030101010101" pitchFamily="2" charset="-122"/>
              </a:rPr>
              <a:t>    27  31  37  44  57  61  63  66  69  74  81  92  110  159</a:t>
            </a:r>
            <a:endParaRPr lang="en-US" altLang="zh-CN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256" name="日期占位符 1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fld id="{BB962C8B-B14F-4D97-AF65-F5344CB8AC3E}" type="datetime1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257" name="灯片编号占位符 2"/>
          <p:cNvSpPr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pPr algn="r"/>
            <a:fld id="{9A0DB2DC-4C9A-4742-B13C-FB6460FD3503}" type="slidenum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66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 wrap="square" lIns="91440" tIns="45720" rIns="91440" bIns="45720" anchor="ctr"/>
          <a:p>
            <a:pPr>
              <a:buClr>
                <a:srgbClr val="000000"/>
              </a:buClr>
              <a:buSzPct val="100000"/>
            </a:pPr>
            <a:endParaRPr lang="zh-CN" altLang="zh-CN"/>
          </a:p>
        </p:txBody>
      </p:sp>
      <p:sp>
        <p:nvSpPr>
          <p:cNvPr id="2267" name="Rectangle 3"/>
          <p:cNvSpPr/>
          <p:nvPr>
            <p:ph idx="4"/>
          </p:nvPr>
        </p:nvSpPr>
        <p:spPr/>
        <p:txBody>
          <a:bodyPr wrap="square" lIns="91440" tIns="45720" rIns="91440" bIns="45720" anchor="t"/>
          <a:p>
            <a:pPr>
              <a:buClr>
                <a:schemeClr val="accent2"/>
              </a:buClr>
            </a:pPr>
            <a:endParaRPr lang="zh-CN" altLang="zh-CN"/>
          </a:p>
        </p:txBody>
      </p:sp>
      <p:pic>
        <p:nvPicPr>
          <p:cNvPr id="2268" name="Picture 4"/>
          <p:cNvPicPr>
            <a:picLocks noChangeAspect="1"/>
          </p:cNvPicPr>
          <p:nvPr/>
        </p:nvPicPr>
        <p:blipFill>
          <a:blip r:embed="rId1"/>
          <a:srcRect t="12898"/>
          <a:stretch>
            <a:fillRect/>
          </a:stretch>
        </p:blipFill>
        <p:spPr>
          <a:xfrm>
            <a:off x="0" y="525463"/>
            <a:ext cx="9144000" cy="5973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l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71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 wrap="square" lIns="91440" tIns="45720" rIns="91440" bIns="45720" anchor="ctr"/>
          <a:p>
            <a:pPr>
              <a:buClr>
                <a:srgbClr val="000000"/>
              </a:buClr>
              <a:buSzPct val="100000"/>
            </a:pPr>
            <a:r>
              <a:rPr lang="zh-CN" altLang="zh-CN"/>
              <a:t>瞳孔</a:t>
            </a:r>
            <a:endParaRPr lang="zh-CN" altLang="zh-CN"/>
          </a:p>
        </p:txBody>
      </p:sp>
      <p:sp>
        <p:nvSpPr>
          <p:cNvPr id="2272" name="Rectangle 3"/>
          <p:cNvSpPr/>
          <p:nvPr>
            <p:ph idx="4"/>
          </p:nvPr>
        </p:nvSpPr>
        <p:spPr>
          <a:ln>
            <a:solidFill>
              <a:srgbClr val="000000"/>
            </a:solidFill>
            <a:miter/>
          </a:ln>
        </p:spPr>
        <p:txBody>
          <a:bodyPr wrap="square" lIns="91440" tIns="45720" rIns="91440" bIns="45720" anchor="t"/>
          <a:p>
            <a:pPr marL="0" indent="0">
              <a:buClr>
                <a:schemeClr val="accent2"/>
              </a:buClr>
              <a:buNone/>
            </a:pPr>
            <a:r>
              <a:rPr lang="en-US" altLang="zh-CN"/>
              <a:t> 1.</a:t>
            </a:r>
            <a:r>
              <a:rPr lang="zh-CN" altLang="en-US"/>
              <a:t>观察瞳孔对光反射</a:t>
            </a:r>
            <a:endParaRPr lang="zh-CN" altLang="en-US"/>
          </a:p>
          <a:p>
            <a:pPr marL="0" indent="0">
              <a:buClr>
                <a:schemeClr val="accent2"/>
              </a:buClr>
              <a:buNone/>
            </a:pPr>
            <a:r>
              <a:rPr lang="zh-CN" altLang="en-US"/>
              <a:t>    分开上下眼睑，用手电筒光直接照射瞳孔。正常人当光线照射瞳孔时，瞳孔立即缩小，移去光线后恢复原状。重危或昏迷病人，对光反应迟钝或消失。   </a:t>
            </a:r>
            <a:endParaRPr lang="zh-CN" altLang="en-US"/>
          </a:p>
        </p:txBody>
      </p:sp>
    </p:spTree>
  </p:cSld>
  <p:clrMapOvr>
    <a:masterClrMapping/>
  </p:clrMapOvr>
  <p:transition>
    <p:strips dir="l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75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 wrap="square" lIns="91440" tIns="45720" rIns="91440" bIns="45720" anchor="ctr"/>
          <a:p>
            <a:pPr>
              <a:buClr>
                <a:srgbClr val="000000"/>
              </a:buClr>
              <a:buSzPct val="100000"/>
            </a:pPr>
            <a:r>
              <a:rPr lang="zh-CN" altLang="zh-CN"/>
              <a:t>瞳孔</a:t>
            </a:r>
            <a:endParaRPr lang="zh-CN" altLang="zh-CN"/>
          </a:p>
        </p:txBody>
      </p:sp>
      <p:sp>
        <p:nvSpPr>
          <p:cNvPr id="2276" name="Rectangle 3"/>
          <p:cNvSpPr/>
          <p:nvPr>
            <p:ph idx="4"/>
          </p:nvPr>
        </p:nvSpPr>
        <p:spPr>
          <a:ln>
            <a:solidFill>
              <a:srgbClr val="000000"/>
            </a:solidFill>
            <a:miter/>
          </a:ln>
        </p:spPr>
        <p:txBody>
          <a:bodyPr wrap="square" lIns="91440" tIns="45720" rIns="91440" bIns="45720" anchor="t"/>
          <a:p>
            <a:pPr marL="0" indent="0">
              <a:buClr>
                <a:schemeClr val="accent2"/>
              </a:buClr>
              <a:buNone/>
            </a:pPr>
            <a:r>
              <a:rPr lang="zh-CN" altLang="en-US"/>
              <a:t> 2.观察瞳孔大小  </a:t>
            </a:r>
            <a:endParaRPr lang="zh-CN" altLang="en-US"/>
          </a:p>
          <a:p>
            <a:pPr marL="0" indent="0">
              <a:buClr>
                <a:schemeClr val="accent2"/>
              </a:buClr>
              <a:buNone/>
            </a:pPr>
            <a:r>
              <a:rPr lang="zh-CN" altLang="en-US"/>
              <a:t>    正常瞳孔直径在一般光线下约为3毫米(2-4mm)，双侧对称，随光线的强弱而缩小和扩大。  病理情况时，</a:t>
            </a:r>
            <a:endParaRPr lang="zh-CN" altLang="en-US"/>
          </a:p>
          <a:p>
            <a:pPr marL="0" indent="0">
              <a:buClr>
                <a:schemeClr val="accent2"/>
              </a:buClr>
              <a:buNone/>
            </a:pPr>
            <a:r>
              <a:rPr lang="zh-CN" altLang="en-US"/>
              <a:t>双侧瞳孔扩大，常见于颅内压增高、阿托品药物中毒；</a:t>
            </a:r>
            <a:endParaRPr lang="zh-CN" altLang="en-US"/>
          </a:p>
          <a:p>
            <a:pPr marL="0" indent="0">
              <a:buClr>
                <a:schemeClr val="accent2"/>
              </a:buClr>
              <a:buNone/>
            </a:pPr>
            <a:r>
              <a:rPr lang="zh-CN" altLang="en-US"/>
              <a:t>双侧瞳孔缩小，常见于有机磷、吗啡、氯丙嗪等药物中毒；</a:t>
            </a:r>
            <a:endParaRPr lang="zh-CN" altLang="en-US"/>
          </a:p>
          <a:p>
            <a:pPr marL="0" indent="0">
              <a:buClr>
                <a:schemeClr val="accent2"/>
              </a:buClr>
              <a:buNone/>
            </a:pPr>
            <a:r>
              <a:rPr lang="zh-CN" altLang="en-US"/>
              <a:t>双侧瞳孔大小不等，提示有颅内病变。 </a:t>
            </a:r>
            <a:endParaRPr lang="zh-CN" altLang="en-US"/>
          </a:p>
        </p:txBody>
      </p:sp>
    </p:spTree>
  </p:cSld>
  <p:clrMapOvr>
    <a:masterClrMapping/>
  </p:clrMapOvr>
  <p:transition>
    <p:strips dir="l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79" name="标题 524289"/>
          <p:cNvSpPr>
            <a:spLocks noGrp="1"/>
          </p:cNvSpPr>
          <p:nvPr>
            <p:ph type="ctrTitle" idx="4294967295"/>
          </p:nvPr>
        </p:nvSpPr>
        <p:spPr>
          <a:xfrm>
            <a:off x="900113" y="0"/>
            <a:ext cx="7391400" cy="1287463"/>
          </a:xfrm>
        </p:spPr>
        <p:txBody>
          <a:bodyPr lIns="92075" tIns="46038" rIns="92075" bIns="46038" anchor="b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charset="0"/>
              <a:buNone/>
              <a:defRPr sz="4400" b="1" i="0" u="none">
                <a:solidFill>
                  <a:schemeClr val="tx2"/>
                </a:solidFill>
                <a:latin typeface="Arial" panose="020B0604020202020204"/>
                <a:ea typeface="黑体" panose="02010609060101010101" charset="-122"/>
              </a:defRPr>
            </a:lvl1pPr>
          </a:lstStyle>
          <a:p>
            <a:pPr lvl="0" defTabSz="914400"/>
            <a:r>
              <a:rPr lang="zh-CN" altLang="en-US" sz="4800" b="0">
                <a:solidFill>
                  <a:schemeClr val="folHlink"/>
                </a:solidFill>
                <a:latin typeface="Arial" panose="020B0604020202020204" pitchFamily="34" charset="0"/>
                <a:ea typeface="黑体" panose="02010609060101010101" charset="-122"/>
              </a:rPr>
              <a:t>结束语</a:t>
            </a:r>
            <a:endParaRPr lang="zh-CN" altLang="en-US" sz="4800" b="0">
              <a:solidFill>
                <a:schemeClr val="folHlink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280" name="副标题 524290"/>
          <p:cNvSpPr/>
          <p:nvPr>
            <p:ph type="subTitle" idx="4294967295"/>
          </p:nvPr>
        </p:nvSpPr>
        <p:spPr>
          <a:xfrm>
            <a:off x="1116013" y="2924175"/>
            <a:ext cx="6877050" cy="1752600"/>
          </a:xfrm>
        </p:spPr>
        <p:txBody>
          <a:bodyPr lIns="92075" tIns="46038" rIns="92075" bIns="46038"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sz="2800" b="1" i="0" u="none">
                <a:solidFill>
                  <a:schemeClr val="tx1"/>
                </a:solidFill>
                <a:latin typeface="Times New Roman" panose="02020603050405020304" charset="0"/>
                <a:ea typeface="楷体_GB2312" charset="0"/>
              </a:defRPr>
            </a:lvl1pPr>
            <a:lvl2pPr marL="457200" lvl="1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defRPr sz="2800" b="1" i="0" u="none">
                <a:solidFill>
                  <a:schemeClr val="tx1"/>
                </a:solidFill>
                <a:latin typeface="Times New Roman" panose="02020603050405020304" charset="0"/>
                <a:ea typeface="楷体_GB2312" charset="0"/>
              </a:defRPr>
            </a:lvl2pPr>
            <a:lvl3pPr marL="914400" lvl="2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defRPr sz="2800" b="1" i="0" u="none">
                <a:solidFill>
                  <a:schemeClr val="tx1"/>
                </a:solidFill>
                <a:latin typeface="Times New Roman" panose="02020603050405020304" charset="0"/>
                <a:ea typeface="楷体_GB2312" charset="0"/>
              </a:defRPr>
            </a:lvl3pPr>
            <a:lvl4pPr marL="1371600" lvl="3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defRPr sz="2800" b="1" i="0" u="none">
                <a:solidFill>
                  <a:schemeClr val="tx1"/>
                </a:solidFill>
                <a:latin typeface="Times New Roman" panose="02020603050405020304" charset="0"/>
                <a:ea typeface="楷体_GB2312" charset="0"/>
              </a:defRPr>
            </a:lvl4pPr>
            <a:lvl5pPr marL="1828800" lvl="4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defRPr sz="2800" b="1" i="0" u="none">
                <a:solidFill>
                  <a:schemeClr val="tx1"/>
                </a:solidFill>
                <a:latin typeface="Times New Roman" panose="02020603050405020304" charset="0"/>
                <a:ea typeface="楷体_GB2312" charset="0"/>
              </a:defRPr>
            </a:lvl5pPr>
          </a:lstStyle>
          <a:p>
            <a:pPr marL="0" lvl="0" indent="0" algn="l" defTabSz="914400">
              <a:buClr>
                <a:schemeClr val="accent2"/>
              </a:buClr>
              <a:buNone/>
            </a:pPr>
            <a:r>
              <a:rPr lang="en-US" altLang="zh-CN" b="0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3200" b="0">
                <a:latin typeface="黑体" panose="02010609060101010101" charset="-122"/>
                <a:ea typeface="黑体" panose="02010609060101010101" charset="-122"/>
              </a:rPr>
              <a:t>临床上用于危重患者监测的方法非常多，各种监测设备也在日新月异的发展。各种各样的监测构成了</a:t>
            </a:r>
            <a:r>
              <a:rPr lang="en-US" altLang="zh-CN" sz="3200" b="0">
                <a:latin typeface="黑体" panose="02010609060101010101" charset="-122"/>
                <a:ea typeface="黑体" panose="02010609060101010101" charset="-122"/>
              </a:rPr>
              <a:t>ICU</a:t>
            </a:r>
            <a:r>
              <a:rPr lang="zh-CN" altLang="en-US" sz="3200" b="0">
                <a:latin typeface="黑体" panose="02010609060101010101" charset="-122"/>
                <a:ea typeface="黑体" panose="02010609060101010101" charset="-122"/>
              </a:rPr>
              <a:t>特色。其中尤为重要的是生命体征监测。合理应用、正确分析、及时反馈对提高抢救成功率，阻止突发事件发生极为重要。</a:t>
            </a:r>
            <a:endParaRPr lang="zh-CN" altLang="en-US" sz="3200" b="0">
              <a:latin typeface="黑体" panose="02010609060101010101" charset="-122"/>
              <a:ea typeface="黑体" panose="02010609060101010101" charset="-122"/>
            </a:endParaRPr>
          </a:p>
          <a:p>
            <a:pPr marL="0" lvl="0" indent="0" algn="l" defTabSz="914400">
              <a:buClr>
                <a:schemeClr val="accent2"/>
              </a:buClr>
              <a:buNone/>
            </a:pPr>
            <a:endParaRPr lang="zh-CN" altLang="en-US" sz="3200">
              <a:latin typeface="Times New Roman" panose="02020603050405020304" charset="0"/>
              <a:ea typeface="楷体_GB2312" charset="-122"/>
            </a:endParaRPr>
          </a:p>
        </p:txBody>
      </p:sp>
    </p:spTree>
  </p:cSld>
  <p:clrMapOvr>
    <a:masterClrMapping/>
  </p:clrMapOvr>
  <p:transition>
    <p:strips dir="l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83" name="标题 525313"/>
          <p:cNvSpPr>
            <a:spLocks noGrp="1"/>
          </p:cNvSpPr>
          <p:nvPr>
            <p:ph type="ctrTitle" idx="4294967295"/>
          </p:nvPr>
        </p:nvSpPr>
        <p:spPr>
          <a:xfrm>
            <a:off x="1293813" y="762000"/>
            <a:ext cx="7772400" cy="1143000"/>
          </a:xfrm>
        </p:spPr>
        <p:txBody>
          <a:bodyPr lIns="92075" tIns="46038" rIns="92075" bIns="46038" anchor="b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charset="0"/>
              <a:buNone/>
              <a:defRPr sz="4400" b="1" i="0" u="none">
                <a:solidFill>
                  <a:schemeClr val="tx2"/>
                </a:solidFill>
                <a:latin typeface="Arial" panose="020B0604020202020204"/>
                <a:ea typeface="黑体" panose="02010609060101010101" charset="-122"/>
              </a:defRPr>
            </a:lvl1pPr>
          </a:lstStyle>
          <a:p>
            <a:pPr lvl="0" defTabSz="914400"/>
            <a:endParaRPr sz="480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284" name="矩形 525314"/>
          <p:cNvSpPr/>
          <p:nvPr/>
        </p:nvSpPr>
        <p:spPr>
          <a:xfrm>
            <a:off x="1371600" y="1905000"/>
            <a:ext cx="6629400" cy="4038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TopLeft">
                <a:rot lat="0" lon="20520000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lvl="0" algn="ctr"/>
            <a:r>
              <a:rPr sz="3600">
                <a:blipFill rotWithShape="0">
                  <a:blip r:embed="rId1"/>
                </a:blipFill>
                <a:latin typeface="方正行楷简体" charset="0"/>
                <a:ea typeface="方正行楷简体" charset="0"/>
              </a:rPr>
              <a:t>谢谢！</a:t>
            </a:r>
            <a:endParaRPr sz="3600">
              <a:blipFill rotWithShape="0">
                <a:blip r:embed="rId1"/>
              </a:blipFill>
              <a:latin typeface="方正行楷简体" charset="0"/>
              <a:ea typeface="方正行楷简体" charset="0"/>
            </a:endParaRPr>
          </a:p>
        </p:txBody>
      </p:sp>
      <p:pic>
        <p:nvPicPr>
          <p:cNvPr id="2285" name="图片 5253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292600"/>
            <a:ext cx="4038600" cy="2409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68" name="矩形 6152"/>
          <p:cNvSpPr/>
          <p:nvPr/>
        </p:nvSpPr>
        <p:spPr>
          <a:xfrm>
            <a:off x="900113" y="1844675"/>
            <a:ext cx="7620000" cy="3505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r>
              <a:rPr lang="zh-CN" altLang="en-US" sz="2800">
                <a:solidFill>
                  <a:schemeClr val="tx2"/>
                </a:solidFill>
                <a:latin typeface="Times New Roman" panose="02020603050405020304" charset="0"/>
                <a:ea typeface="楷体_GB2312" charset="-122"/>
              </a:rPr>
              <a:t>体温是反映病情变化的</a:t>
            </a:r>
            <a:r>
              <a:rPr lang="zh-CN" altLang="en-US" sz="280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楷体_GB2312" charset="-122"/>
              </a:rPr>
              <a:t>综合指标，</a:t>
            </a:r>
            <a:r>
              <a:rPr lang="zh-CN" altLang="en-US" sz="2800">
                <a:solidFill>
                  <a:schemeClr val="tx2"/>
                </a:solidFill>
                <a:latin typeface="Times New Roman" panose="02020603050405020304" charset="0"/>
                <a:ea typeface="楷体_GB2312" charset="-122"/>
              </a:rPr>
              <a:t>体温的变化，往往与病人的病情有直接关系，甚至可以</a:t>
            </a:r>
            <a:r>
              <a:rPr lang="zh-CN" altLang="en-US" sz="2800">
                <a:solidFill>
                  <a:schemeClr val="hlink"/>
                </a:solidFill>
                <a:latin typeface="Times New Roman" panose="02020603050405020304" charset="0"/>
                <a:ea typeface="楷体_GB2312" charset="-122"/>
              </a:rPr>
              <a:t>直接反映</a:t>
            </a:r>
            <a:r>
              <a:rPr lang="zh-CN" altLang="en-US" sz="2800">
                <a:solidFill>
                  <a:schemeClr val="tx2"/>
                </a:solidFill>
                <a:latin typeface="Times New Roman" panose="02020603050405020304" charset="0"/>
                <a:ea typeface="楷体_GB2312" charset="-122"/>
              </a:rPr>
              <a:t>病人病变的严重程度和预后。尤其危重病人病情严重、机体抵抗力低下，加之各种有创操作的应用，人工气道的建立、不断吸痰及肺不张等易感因素的存在，常导致各种感染，尤其是肺部感染（</a:t>
            </a:r>
            <a:r>
              <a:rPr lang="zh-CN" altLang="en-US" sz="280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楷体_GB2312" charset="-122"/>
              </a:rPr>
              <a:t>机械通气相关性肺炎 </a:t>
            </a:r>
            <a:r>
              <a:rPr lang="en-US" altLang="zh-CN" sz="280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楷体_GB2312" charset="-122"/>
              </a:rPr>
              <a:t>VAP</a:t>
            </a:r>
            <a:r>
              <a:rPr lang="zh-CN" altLang="en-US" sz="280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楷体_GB2312" charset="-122"/>
              </a:rPr>
              <a:t>）</a:t>
            </a:r>
            <a:r>
              <a:rPr lang="zh-CN" altLang="en-US" sz="2800">
                <a:solidFill>
                  <a:schemeClr val="tx2"/>
                </a:solidFill>
                <a:latin typeface="Times New Roman" panose="02020603050405020304" charset="0"/>
                <a:ea typeface="楷体_GB2312" charset="-122"/>
              </a:rPr>
              <a:t>，表现为体温增高。</a:t>
            </a:r>
            <a:endParaRPr lang="zh-CN" altLang="en-US" sz="2800">
              <a:solidFill>
                <a:schemeClr val="tx2"/>
              </a:solidFill>
              <a:latin typeface="Times New Roman" panose="02020603050405020304" charset="0"/>
              <a:ea typeface="楷体_GB2312" charset="-122"/>
            </a:endParaRPr>
          </a:p>
        </p:txBody>
      </p:sp>
      <p:sp>
        <p:nvSpPr>
          <p:cNvPr id="2069" name="标题 615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 lIns="92075" tIns="46038" rIns="92075" bIns="46038" anchor="ctr"/>
          <a:p>
            <a:pPr>
              <a:buClr>
                <a:srgbClr val="000000"/>
              </a:buClr>
              <a:buSzPct val="100000"/>
            </a:pPr>
            <a:r>
              <a:rPr lang="zh-CN" altLang="en-US" sz="4800" b="0">
                <a:solidFill>
                  <a:schemeClr val="folHlink"/>
                </a:solidFill>
              </a:rPr>
              <a:t>一、体温监测</a:t>
            </a:r>
            <a:endParaRPr lang="zh-CN" altLang="en-US" sz="4800" b="0">
              <a:solidFill>
                <a:schemeClr val="folHlink"/>
              </a:solidFill>
            </a:endParaRPr>
          </a:p>
        </p:txBody>
      </p:sp>
      <p:sp>
        <p:nvSpPr>
          <p:cNvPr id="2070" name="日期占位符 1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fld id="{BB962C8B-B14F-4D97-AF65-F5344CB8AC3E}" type="datetime1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071" name="灯片编号占位符 2"/>
          <p:cNvSpPr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pPr algn="r"/>
            <a:fld id="{9A0DB2DC-4C9A-4742-B13C-FB6460FD3503}" type="slidenum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74" name="标题 1025"/>
          <p:cNvSpPr>
            <a:spLocks noGrp="1"/>
          </p:cNvSpPr>
          <p:nvPr>
            <p:ph type="title" idx="4294967295"/>
          </p:nvPr>
        </p:nvSpPr>
        <p:spPr>
          <a:xfrm>
            <a:off x="762000" y="3124200"/>
            <a:ext cx="7772400" cy="1143000"/>
          </a:xfrm>
        </p:spPr>
        <p:txBody>
          <a:bodyPr lIns="92075" tIns="46038" rIns="92075" bIns="46038" anchor="ctr"/>
          <a:p>
            <a:pPr algn="l">
              <a:buClr>
                <a:srgbClr val="000000"/>
              </a:buClr>
              <a:buSzPct val="100000"/>
            </a:pPr>
            <a:r>
              <a:rPr lang="en-US" altLang="zh-CN" sz="2800">
                <a:latin typeface="Times New Roman" panose="02020603050405020304" charset="0"/>
                <a:ea typeface="楷体_GB2312" charset="-122"/>
              </a:rPr>
              <a:t>     </a:t>
            </a:r>
            <a:r>
              <a:rPr lang="zh-CN" altLang="en-US" sz="2800">
                <a:latin typeface="Times New Roman" panose="02020603050405020304" charset="0"/>
                <a:ea typeface="楷体_GB2312" charset="-122"/>
              </a:rPr>
              <a:t>体温增高可以使机体代谢率增高，氧耗增加，呼吸加深加快，易致呼吸疲劳、呼吸衰竭，机械通气的患者容易造成</a:t>
            </a:r>
            <a:r>
              <a:rPr lang="zh-CN" altLang="en-US" sz="2800">
                <a:solidFill>
                  <a:srgbClr val="00FF00"/>
                </a:solidFill>
                <a:latin typeface="Times New Roman" panose="02020603050405020304" charset="0"/>
                <a:ea typeface="楷体_GB2312" charset="-122"/>
              </a:rPr>
              <a:t>人机对抗。</a:t>
            </a:r>
            <a:r>
              <a:rPr lang="zh-CN" altLang="en-US" sz="2800">
                <a:latin typeface="Times New Roman" panose="02020603050405020304" charset="0"/>
                <a:ea typeface="楷体_GB2312" charset="-122"/>
              </a:rPr>
              <a:t>监测体温改变有利于综合评定和分析病情，了解病情的危重程度和加重的原因。</a:t>
            </a:r>
            <a:endParaRPr lang="zh-CN" altLang="en-US" sz="2800">
              <a:latin typeface="Times New Roman" panose="02020603050405020304" charset="0"/>
              <a:ea typeface="楷体_GB2312" charset="-122"/>
            </a:endParaRPr>
          </a:p>
        </p:txBody>
      </p:sp>
      <p:sp>
        <p:nvSpPr>
          <p:cNvPr id="2075" name="矩形 1031"/>
          <p:cNvSpPr/>
          <p:nvPr/>
        </p:nvSpPr>
        <p:spPr>
          <a:xfrm>
            <a:off x="1835150" y="908050"/>
            <a:ext cx="6337300" cy="122555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zh-CN" altLang="en-US" sz="4800">
                <a:solidFill>
                  <a:schemeClr val="fol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黑体" panose="02010609060101010101" charset="-122"/>
              </a:rPr>
              <a:t>体温监测</a:t>
            </a:r>
            <a:endParaRPr lang="zh-CN" altLang="en-US" sz="4800">
              <a:solidFill>
                <a:schemeClr val="folHlink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076" name="日期占位符 1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fld id="{BB962C8B-B14F-4D97-AF65-F5344CB8AC3E}" type="datetime1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077" name="灯片编号占位符 2"/>
          <p:cNvSpPr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pPr algn="r"/>
            <a:fld id="{9A0DB2DC-4C9A-4742-B13C-FB6460FD3503}" type="slidenum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86" name="矩形 537601"/>
          <p:cNvSpPr/>
          <p:nvPr/>
        </p:nvSpPr>
        <p:spPr>
          <a:xfrm>
            <a:off x="1116013" y="762000"/>
            <a:ext cx="5903912" cy="60960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anchor="t"/>
          <a:p>
            <a:pPr marL="342900" indent="-342900">
              <a:spcBef>
                <a:spcPct val="5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3200">
                <a:solidFill>
                  <a:srgbClr val="000066"/>
                </a:solidFill>
                <a:latin typeface="Arial" panose="020B0604020202020204" pitchFamily="34" charset="0"/>
                <a:ea typeface="华文中宋" charset="-122"/>
              </a:rPr>
              <a:t>常用什么温度来代表体温？</a:t>
            </a:r>
            <a:endParaRPr lang="zh-CN" altLang="en-US" sz="3200">
              <a:solidFill>
                <a:srgbClr val="000066"/>
              </a:solidFill>
              <a:latin typeface="Arial" panose="020B0604020202020204" pitchFamily="34" charset="0"/>
              <a:ea typeface="华文中宋" charset="-122"/>
            </a:endParaRPr>
          </a:p>
        </p:txBody>
      </p:sp>
      <p:sp>
        <p:nvSpPr>
          <p:cNvPr id="2087" name="文本框 537602"/>
          <p:cNvSpPr/>
          <p:nvPr/>
        </p:nvSpPr>
        <p:spPr>
          <a:xfrm>
            <a:off x="1524000" y="5257800"/>
            <a:ext cx="5562600" cy="588963"/>
          </a:xfrm>
          <a:prstGeom prst="rect">
            <a:avLst/>
          </a:prstGeom>
          <a:solidFill>
            <a:srgbClr val="3366FF"/>
          </a:soli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just">
              <a:spcBef>
                <a:spcPct val="50000"/>
              </a:spcBef>
            </a:pPr>
            <a:r>
              <a:rPr lang="zh-CN" altLang="en-US" sz="3200">
                <a:solidFill>
                  <a:srgbClr val="FFFF00"/>
                </a:solidFill>
                <a:latin typeface="华文中宋" charset="-122"/>
                <a:ea typeface="华文中宋" charset="-122"/>
              </a:rPr>
              <a:t>直肠</a:t>
            </a:r>
            <a:r>
              <a:rPr lang="zh-CN" altLang="en-US" sz="3200">
                <a:solidFill>
                  <a:schemeClr val="bg1"/>
                </a:solidFill>
                <a:latin typeface="华文中宋" charset="-122"/>
                <a:ea typeface="华文中宋" charset="-122"/>
              </a:rPr>
              <a:t>温度最接近人体内部温度</a:t>
            </a:r>
            <a:endParaRPr lang="zh-CN" altLang="en-US" sz="3200">
              <a:solidFill>
                <a:schemeClr val="bg1"/>
              </a:solidFill>
              <a:latin typeface="华文中宋" charset="-122"/>
              <a:ea typeface="华文中宋" charset="-122"/>
            </a:endParaRPr>
          </a:p>
        </p:txBody>
      </p:sp>
      <p:sp>
        <p:nvSpPr>
          <p:cNvPr id="2088" name="矩形 537603"/>
          <p:cNvSpPr/>
          <p:nvPr/>
        </p:nvSpPr>
        <p:spPr>
          <a:xfrm>
            <a:off x="228600" y="1905000"/>
            <a:ext cx="8610600" cy="2895600"/>
          </a:xfrm>
          <a:prstGeom prst="rect">
            <a:avLst/>
          </a:prstGeom>
          <a:noFill/>
          <a:ln w="31750" cap="rnd" cmpd="sng">
            <a:solidFill>
              <a:srgbClr val="00FF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/>
          <a:p>
            <a:pPr marL="342900" indent="-342900" algn="just">
              <a:lnSpc>
                <a:spcPct val="120000"/>
              </a:lnSpc>
              <a:spcBef>
                <a:spcPct val="3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</a:pPr>
            <a:r>
              <a:rPr lang="en-US" altLang="zh-CN" sz="2800" b="0">
                <a:solidFill>
                  <a:srgbClr val="CC3300"/>
                </a:solidFill>
                <a:latin typeface="华文新魏" charset="-122"/>
                <a:ea typeface="华文新魏" charset="-122"/>
              </a:rPr>
              <a:t>                </a:t>
            </a:r>
            <a:r>
              <a:rPr lang="zh-CN" altLang="en-US" sz="2800">
                <a:solidFill>
                  <a:schemeClr val="folHlink"/>
                </a:solidFill>
                <a:latin typeface="楷体_GB2312" charset="-122"/>
                <a:ea typeface="楷体_GB2312" charset="-122"/>
              </a:rPr>
              <a:t>平 均           范  围</a:t>
            </a:r>
            <a:endParaRPr lang="zh-CN" altLang="en-US" sz="2800">
              <a:solidFill>
                <a:schemeClr val="folHlink"/>
              </a:solidFill>
              <a:latin typeface="楷体_GB2312" charset="-122"/>
              <a:ea typeface="楷体_GB2312" charset="-122"/>
            </a:endParaRPr>
          </a:p>
          <a:p>
            <a:pPr marL="342900" indent="-342900" algn="just">
              <a:lnSpc>
                <a:spcPct val="120000"/>
              </a:lnSpc>
              <a:spcBef>
                <a:spcPct val="3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sz="2800">
                <a:solidFill>
                  <a:schemeClr val="folHlink"/>
                </a:solidFill>
                <a:latin typeface="楷体_GB2312" charset="-122"/>
                <a:ea typeface="楷体_GB2312" charset="-122"/>
              </a:rPr>
              <a:t>腋温         </a:t>
            </a:r>
            <a:r>
              <a:rPr lang="en-US" altLang="zh-CN" sz="2800">
                <a:solidFill>
                  <a:schemeClr val="folHlink"/>
                </a:solidFill>
                <a:latin typeface="楷体_GB2312" charset="-122"/>
                <a:ea typeface="宋体" panose="02010600030101010101" pitchFamily="2" charset="-122"/>
              </a:rPr>
              <a:t>36.5℃       (36.0℃</a:t>
            </a:r>
            <a:r>
              <a:rPr lang="zh-CN" altLang="en-US" sz="2800">
                <a:solidFill>
                  <a:schemeClr val="folHlink"/>
                </a:solidFill>
                <a:latin typeface="楷体_GB2312" charset="-122"/>
                <a:ea typeface="楷体_GB2312" charset="-122"/>
              </a:rPr>
              <a:t>～</a:t>
            </a:r>
            <a:r>
              <a:rPr lang="en-US" altLang="zh-CN" sz="2800">
                <a:solidFill>
                  <a:schemeClr val="folHlink"/>
                </a:solidFill>
                <a:latin typeface="楷体_GB2312" charset="-122"/>
                <a:ea typeface="宋体" panose="02010600030101010101" pitchFamily="2" charset="-122"/>
              </a:rPr>
              <a:t>37.0℃)</a:t>
            </a:r>
            <a:endParaRPr lang="en-US" altLang="zh-CN" sz="2800">
              <a:solidFill>
                <a:schemeClr val="folHlink"/>
              </a:solidFill>
              <a:latin typeface="楷体_GB2312" charset="-122"/>
              <a:ea typeface="宋体" panose="02010600030101010101" pitchFamily="2" charset="-122"/>
            </a:endParaRPr>
          </a:p>
          <a:p>
            <a:pPr marL="342900" indent="-342900" algn="just">
              <a:lnSpc>
                <a:spcPct val="120000"/>
              </a:lnSpc>
              <a:spcBef>
                <a:spcPct val="3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sz="2800">
                <a:solidFill>
                  <a:schemeClr val="folHlink"/>
                </a:solidFill>
                <a:latin typeface="楷体_GB2312" charset="-122"/>
                <a:ea typeface="楷体_GB2312" charset="-122"/>
              </a:rPr>
              <a:t>肛温         </a:t>
            </a:r>
            <a:r>
              <a:rPr lang="en-US" altLang="zh-CN" sz="2800">
                <a:solidFill>
                  <a:schemeClr val="folHlink"/>
                </a:solidFill>
                <a:latin typeface="楷体_GB2312" charset="-122"/>
                <a:ea typeface="宋体" panose="02010600030101010101" pitchFamily="2" charset="-122"/>
              </a:rPr>
              <a:t>37.5℃       (36.5℃</a:t>
            </a:r>
            <a:r>
              <a:rPr lang="zh-CN" altLang="en-US" sz="2800">
                <a:solidFill>
                  <a:schemeClr val="folHlink"/>
                </a:solidFill>
                <a:latin typeface="楷体_GB2312" charset="-122"/>
                <a:ea typeface="楷体_GB2312" charset="-122"/>
              </a:rPr>
              <a:t>～</a:t>
            </a:r>
            <a:r>
              <a:rPr lang="en-US" altLang="zh-CN" sz="2800">
                <a:solidFill>
                  <a:schemeClr val="folHlink"/>
                </a:solidFill>
                <a:latin typeface="楷体_GB2312" charset="-122"/>
                <a:ea typeface="宋体" panose="02010600030101010101" pitchFamily="2" charset="-122"/>
              </a:rPr>
              <a:t>37.7℃)</a:t>
            </a:r>
            <a:endParaRPr lang="en-US" altLang="zh-CN" sz="2800">
              <a:solidFill>
                <a:schemeClr val="folHlink"/>
              </a:solidFill>
              <a:latin typeface="楷体_GB2312" charset="-122"/>
              <a:ea typeface="宋体" panose="02010600030101010101" pitchFamily="2" charset="-122"/>
            </a:endParaRPr>
          </a:p>
        </p:txBody>
      </p:sp>
      <p:sp>
        <p:nvSpPr>
          <p:cNvPr id="2089" name="日期占位符 1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fld id="{BB962C8B-B14F-4D97-AF65-F5344CB8AC3E}" type="datetime1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090" name="灯片编号占位符 2"/>
          <p:cNvSpPr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pPr algn="r"/>
            <a:fld id="{9A0DB2DC-4C9A-4742-B13C-FB6460FD3503}" type="slidenum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2" nodeType="clickEffect"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 fill="hold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1" nodeType="clickEffect"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18" dur="500" fill="hold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6" grpId="0" animBg="1"/>
      <p:bldP spid="2087" grpId="1" animBg="1"/>
      <p:bldP spid="2088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00" name="标题 58470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 lIns="92075" tIns="46038" rIns="92075" bIns="46038" anchor="ctr"/>
          <a:p>
            <a:pPr>
              <a:buClr>
                <a:srgbClr val="000000"/>
              </a:buClr>
              <a:buSzPct val="100000"/>
            </a:pPr>
            <a:r>
              <a:rPr lang="zh-CN" altLang="en-US" sz="4800" b="0">
                <a:solidFill>
                  <a:schemeClr val="folHlink"/>
                </a:solidFill>
              </a:rPr>
              <a:t>发热的程度</a:t>
            </a:r>
            <a:endParaRPr lang="zh-CN" altLang="en-US" sz="4800" b="0">
              <a:solidFill>
                <a:schemeClr val="folHlink"/>
              </a:solidFill>
            </a:endParaRPr>
          </a:p>
        </p:txBody>
      </p:sp>
      <p:sp>
        <p:nvSpPr>
          <p:cNvPr id="2101" name="文本占位符 584706"/>
          <p:cNvSpPr>
            <a:spLocks noGrp="1"/>
          </p:cNvSpPr>
          <p:nvPr>
            <p:ph type="body" idx="4294967295"/>
          </p:nvPr>
        </p:nvSpPr>
        <p:spPr>
          <a:xfrm>
            <a:off x="611188" y="1484313"/>
            <a:ext cx="7772400" cy="4114800"/>
          </a:xfrm>
        </p:spPr>
        <p:txBody>
          <a:bodyPr anchor="t"/>
          <a:p>
            <a:pPr>
              <a:lnSpc>
                <a:spcPct val="120000"/>
              </a:lnSpc>
              <a:spcBef>
                <a:spcPct val="0"/>
              </a:spcBef>
              <a:buClrTx/>
              <a:buSzPct val="100000"/>
              <a:buNone/>
            </a:pPr>
            <a:endParaRPr lang="en-US" altLang="zh-CN" sz="3200" b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algn="just">
              <a:lnSpc>
                <a:spcPct val="120000"/>
              </a:lnSpc>
              <a:buClr>
                <a:schemeClr val="accent2"/>
              </a:buClr>
              <a:buNone/>
            </a:pPr>
            <a:r>
              <a:rPr lang="zh-CN" altLang="en-US">
                <a:latin typeface="楷体_GB2312" charset="-122"/>
              </a:rPr>
              <a:t>发热可分为：</a:t>
            </a:r>
            <a:endParaRPr lang="zh-CN" altLang="en-US">
              <a:latin typeface="楷体_GB2312" charset="-122"/>
            </a:endParaRPr>
          </a:p>
          <a:p>
            <a:pPr algn="just">
              <a:lnSpc>
                <a:spcPct val="120000"/>
              </a:lnSpc>
              <a:buClr>
                <a:schemeClr val="accent2"/>
              </a:buClr>
              <a:buNone/>
            </a:pPr>
            <a:r>
              <a:rPr lang="en-US" altLang="zh-CN">
                <a:latin typeface="楷体_GB2312" charset="-122"/>
              </a:rPr>
              <a:t>◎</a:t>
            </a:r>
            <a:r>
              <a:rPr lang="zh-CN" altLang="en-US">
                <a:solidFill>
                  <a:srgbClr val="FF3300"/>
                </a:solidFill>
                <a:latin typeface="楷体_GB2312" charset="-122"/>
              </a:rPr>
              <a:t>低热</a:t>
            </a:r>
            <a:r>
              <a:rPr lang="zh-CN" altLang="en-US">
                <a:latin typeface="楷体_GB2312" charset="-122"/>
              </a:rPr>
              <a:t>        </a:t>
            </a:r>
            <a:r>
              <a:rPr lang="en-US" altLang="zh-CN">
                <a:latin typeface="楷体_GB2312" charset="-122"/>
              </a:rPr>
              <a:t>37.5℃</a:t>
            </a:r>
            <a:r>
              <a:rPr lang="zh-CN" altLang="en-US">
                <a:latin typeface="楷体_GB2312" charset="-122"/>
              </a:rPr>
              <a:t>～</a:t>
            </a:r>
            <a:r>
              <a:rPr lang="en-US" altLang="zh-CN">
                <a:latin typeface="楷体_GB2312" charset="-122"/>
              </a:rPr>
              <a:t>37.9℃</a:t>
            </a:r>
            <a:endParaRPr lang="en-US" altLang="zh-CN">
              <a:latin typeface="楷体_GB2312" charset="-122"/>
            </a:endParaRPr>
          </a:p>
          <a:p>
            <a:pPr algn="just">
              <a:lnSpc>
                <a:spcPct val="120000"/>
              </a:lnSpc>
              <a:buClr>
                <a:schemeClr val="accent2"/>
              </a:buClr>
              <a:buNone/>
            </a:pPr>
            <a:r>
              <a:rPr lang="en-US" altLang="zh-CN">
                <a:latin typeface="楷体_GB2312" charset="-122"/>
              </a:rPr>
              <a:t>◎</a:t>
            </a:r>
            <a:r>
              <a:rPr lang="zh-CN" altLang="en-US">
                <a:solidFill>
                  <a:srgbClr val="FF3300"/>
                </a:solidFill>
                <a:latin typeface="楷体_GB2312" charset="-122"/>
              </a:rPr>
              <a:t>中等热</a:t>
            </a:r>
            <a:r>
              <a:rPr lang="zh-CN" altLang="en-US">
                <a:latin typeface="楷体_GB2312" charset="-122"/>
              </a:rPr>
              <a:t>      </a:t>
            </a:r>
            <a:r>
              <a:rPr lang="en-US" altLang="zh-CN">
                <a:latin typeface="楷体_GB2312" charset="-122"/>
              </a:rPr>
              <a:t>38.0℃</a:t>
            </a:r>
            <a:r>
              <a:rPr lang="zh-CN" altLang="en-US">
                <a:latin typeface="楷体_GB2312" charset="-122"/>
              </a:rPr>
              <a:t>～</a:t>
            </a:r>
            <a:r>
              <a:rPr lang="en-US" altLang="zh-CN">
                <a:latin typeface="楷体_GB2312" charset="-122"/>
              </a:rPr>
              <a:t>38.9℃</a:t>
            </a:r>
            <a:endParaRPr lang="en-US" altLang="zh-CN">
              <a:latin typeface="楷体_GB2312" charset="-122"/>
            </a:endParaRPr>
          </a:p>
          <a:p>
            <a:pPr algn="just">
              <a:lnSpc>
                <a:spcPct val="120000"/>
              </a:lnSpc>
              <a:buClr>
                <a:schemeClr val="accent2"/>
              </a:buClr>
              <a:buNone/>
            </a:pPr>
            <a:r>
              <a:rPr lang="en-US" altLang="zh-CN">
                <a:latin typeface="楷体_GB2312" charset="-122"/>
              </a:rPr>
              <a:t>◎</a:t>
            </a:r>
            <a:r>
              <a:rPr lang="zh-CN" altLang="en-US">
                <a:solidFill>
                  <a:srgbClr val="FF3300"/>
                </a:solidFill>
                <a:latin typeface="楷体_GB2312" charset="-122"/>
              </a:rPr>
              <a:t>高热</a:t>
            </a:r>
            <a:r>
              <a:rPr lang="zh-CN" altLang="en-US">
                <a:latin typeface="楷体_GB2312" charset="-122"/>
              </a:rPr>
              <a:t>        </a:t>
            </a:r>
            <a:r>
              <a:rPr lang="en-US" altLang="zh-CN">
                <a:latin typeface="楷体_GB2312" charset="-122"/>
              </a:rPr>
              <a:t>39.0℃</a:t>
            </a:r>
            <a:r>
              <a:rPr lang="zh-CN" altLang="en-US">
                <a:latin typeface="楷体_GB2312" charset="-122"/>
              </a:rPr>
              <a:t>～</a:t>
            </a:r>
            <a:r>
              <a:rPr lang="en-US" altLang="zh-CN">
                <a:latin typeface="楷体_GB2312" charset="-122"/>
              </a:rPr>
              <a:t>40.9℃</a:t>
            </a:r>
            <a:endParaRPr lang="en-US" altLang="zh-CN">
              <a:latin typeface="楷体_GB2312" charset="-122"/>
            </a:endParaRPr>
          </a:p>
          <a:p>
            <a:pPr algn="just">
              <a:lnSpc>
                <a:spcPct val="120000"/>
              </a:lnSpc>
              <a:buClr>
                <a:schemeClr val="accent2"/>
              </a:buClr>
              <a:buNone/>
            </a:pPr>
            <a:r>
              <a:rPr lang="en-US" altLang="zh-CN">
                <a:latin typeface="楷体_GB2312" charset="-122"/>
              </a:rPr>
              <a:t>◎</a:t>
            </a:r>
            <a:r>
              <a:rPr lang="zh-CN" altLang="en-US">
                <a:solidFill>
                  <a:srgbClr val="FF3300"/>
                </a:solidFill>
                <a:latin typeface="楷体_GB2312" charset="-122"/>
              </a:rPr>
              <a:t>超高热</a:t>
            </a:r>
            <a:r>
              <a:rPr lang="zh-CN" altLang="en-US">
                <a:latin typeface="楷体_GB2312" charset="-122"/>
              </a:rPr>
              <a:t>      </a:t>
            </a:r>
            <a:r>
              <a:rPr lang="en-US" altLang="zh-CN">
                <a:latin typeface="楷体_GB2312" charset="-122"/>
              </a:rPr>
              <a:t>41℃</a:t>
            </a:r>
            <a:r>
              <a:rPr lang="zh-CN" altLang="en-US">
                <a:latin typeface="楷体_GB2312" charset="-122"/>
              </a:rPr>
              <a:t>以上</a:t>
            </a:r>
            <a:endParaRPr lang="zh-CN" altLang="en-US">
              <a:latin typeface="楷体_GB2312" charset="-122"/>
            </a:endParaRPr>
          </a:p>
          <a:p>
            <a:pPr>
              <a:buClr>
                <a:schemeClr val="accent2"/>
              </a:buClr>
            </a:pPr>
            <a:endParaRPr lang="zh-CN" altLang="en-US"/>
          </a:p>
        </p:txBody>
      </p:sp>
      <p:sp>
        <p:nvSpPr>
          <p:cNvPr id="2102" name="日期占位符 1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fld id="{BB962C8B-B14F-4D97-AF65-F5344CB8AC3E}" type="datetime1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103" name="灯片编号占位符 2"/>
          <p:cNvSpPr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pPr algn="r"/>
            <a:fld id="{9A0DB2DC-4C9A-4742-B13C-FB6460FD3503}" type="slidenum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06" name="文本占位符 585729"/>
          <p:cNvSpPr/>
          <p:nvPr>
            <p:ph type="body" idx="4294967295"/>
          </p:nvPr>
        </p:nvSpPr>
        <p:spPr>
          <a:xfrm>
            <a:off x="468313" y="1412875"/>
            <a:ext cx="8153400" cy="4867275"/>
          </a:xfrm>
          <a:ln>
            <a:solidFill>
              <a:srgbClr val="000000"/>
            </a:solidFill>
            <a:miter/>
          </a:ln>
        </p:spPr>
        <p:txBody>
          <a:bodyPr anchor="t"/>
          <a:p>
            <a:pPr>
              <a:lnSpc>
                <a:spcPct val="120000"/>
              </a:lnSpc>
              <a:spcBef>
                <a:spcPct val="30000"/>
              </a:spcBef>
              <a:buClr>
                <a:schemeClr val="accent2"/>
              </a:buClr>
              <a:buNone/>
            </a:pPr>
            <a:r>
              <a:rPr lang="en-US" altLang="zh-CN">
                <a:latin typeface="楷体_GB2312" charset="-122"/>
              </a:rPr>
              <a:t>1</a:t>
            </a:r>
            <a:r>
              <a:rPr lang="zh-CN" altLang="en-US" b="0">
                <a:latin typeface="楷体_GB2312" charset="-122"/>
              </a:rPr>
              <a:t>、</a:t>
            </a:r>
            <a:r>
              <a:rPr lang="zh-CN" altLang="en-US">
                <a:latin typeface="楷体_GB2312" charset="-122"/>
              </a:rPr>
              <a:t>定义：体温低于正常范围。</a:t>
            </a:r>
            <a:r>
              <a:rPr lang="en-US" altLang="zh-CN">
                <a:solidFill>
                  <a:srgbClr val="CC3300"/>
                </a:solidFill>
                <a:latin typeface="楷体_GB2312" charset="-122"/>
              </a:rPr>
              <a:t>35℃</a:t>
            </a:r>
            <a:r>
              <a:rPr lang="zh-CN" altLang="en-US">
                <a:solidFill>
                  <a:srgbClr val="CC3300"/>
                </a:solidFill>
                <a:latin typeface="楷体_GB2312" charset="-122"/>
              </a:rPr>
              <a:t>以下</a:t>
            </a:r>
            <a:r>
              <a:rPr lang="zh-CN" altLang="en-US">
                <a:latin typeface="楷体_GB2312" charset="-122"/>
              </a:rPr>
              <a:t>。</a:t>
            </a:r>
            <a:endParaRPr lang="zh-CN" altLang="en-US">
              <a:latin typeface="楷体_GB2312" charset="-122"/>
            </a:endParaRPr>
          </a:p>
          <a:p>
            <a:pPr>
              <a:lnSpc>
                <a:spcPct val="120000"/>
              </a:lnSpc>
              <a:spcBef>
                <a:spcPct val="30000"/>
              </a:spcBef>
              <a:buClr>
                <a:schemeClr val="accent2"/>
              </a:buClr>
              <a:buNone/>
            </a:pPr>
            <a:r>
              <a:rPr lang="en-US" altLang="zh-CN">
                <a:latin typeface="楷体_GB2312" charset="-122"/>
              </a:rPr>
              <a:t>2</a:t>
            </a:r>
            <a:r>
              <a:rPr lang="zh-CN" altLang="en-US">
                <a:latin typeface="楷体_GB2312" charset="-122"/>
              </a:rPr>
              <a:t>、原因：</a:t>
            </a:r>
            <a:endParaRPr lang="zh-CN" altLang="en-US">
              <a:latin typeface="楷体_GB2312" charset="-122"/>
            </a:endParaRPr>
          </a:p>
          <a:p>
            <a:pPr>
              <a:lnSpc>
                <a:spcPct val="120000"/>
              </a:lnSpc>
              <a:spcBef>
                <a:spcPct val="30000"/>
              </a:spcBef>
              <a:buClr>
                <a:schemeClr val="accent2"/>
              </a:buClr>
            </a:pPr>
            <a:r>
              <a:rPr lang="zh-CN" altLang="en-US">
                <a:latin typeface="楷体_GB2312" charset="-122"/>
              </a:rPr>
              <a:t>散热过多：</a:t>
            </a:r>
            <a:endParaRPr lang="zh-CN" altLang="en-US">
              <a:latin typeface="楷体_GB2312" charset="-122"/>
            </a:endParaRPr>
          </a:p>
          <a:p>
            <a:pPr>
              <a:lnSpc>
                <a:spcPct val="120000"/>
              </a:lnSpc>
              <a:spcBef>
                <a:spcPct val="30000"/>
              </a:spcBef>
              <a:buClr>
                <a:schemeClr val="accent2"/>
              </a:buClr>
            </a:pPr>
            <a:r>
              <a:rPr lang="zh-CN" altLang="en-US">
                <a:latin typeface="楷体_GB2312" charset="-122"/>
              </a:rPr>
              <a:t>产热减少：</a:t>
            </a:r>
            <a:endParaRPr lang="zh-CN" altLang="en-US">
              <a:latin typeface="楷体_GB2312" charset="-122"/>
            </a:endParaRP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zh-CN" altLang="en-US">
                <a:latin typeface="楷体_GB2312" charset="-122"/>
              </a:rPr>
              <a:t>体温调节中枢受损：</a:t>
            </a:r>
            <a:endParaRPr lang="zh-CN" altLang="en-US">
              <a:latin typeface="楷体_GB2312" charset="-122"/>
            </a:endParaRPr>
          </a:p>
          <a:p>
            <a:pPr>
              <a:lnSpc>
                <a:spcPct val="120000"/>
              </a:lnSpc>
              <a:buClr>
                <a:schemeClr val="accent2"/>
              </a:buClr>
              <a:buNone/>
            </a:pPr>
            <a:r>
              <a:rPr lang="en-US" altLang="zh-CN">
                <a:latin typeface="楷体_GB2312" charset="-122"/>
              </a:rPr>
              <a:t>3</a:t>
            </a:r>
            <a:r>
              <a:rPr lang="zh-CN" altLang="en-US">
                <a:latin typeface="楷体_GB2312" charset="-122"/>
              </a:rPr>
              <a:t>、临床表现：体温不升，皮肤苍白冰冷，血压下降，脉搏细弱，心率慢，呼吸减慢，反应迟钝，意识障碍、甚至昏迷</a:t>
            </a:r>
            <a:endParaRPr lang="zh-CN" altLang="en-US">
              <a:latin typeface="楷体_GB2312" charset="-122"/>
            </a:endParaRPr>
          </a:p>
        </p:txBody>
      </p:sp>
      <p:sp>
        <p:nvSpPr>
          <p:cNvPr id="2107" name="矩形 585730"/>
          <p:cNvSpPr/>
          <p:nvPr/>
        </p:nvSpPr>
        <p:spPr>
          <a:xfrm>
            <a:off x="0" y="549275"/>
            <a:ext cx="9144000" cy="990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algn="ctr">
              <a:lnSpc>
                <a:spcPct val="230000"/>
              </a:lnSpc>
            </a:pPr>
            <a:r>
              <a:rPr lang="en-US" altLang="zh-CN" sz="440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charset="-122"/>
                <a:ea typeface="楷体_GB2312" charset="-122"/>
              </a:rPr>
              <a:t> </a:t>
            </a:r>
            <a:r>
              <a:rPr lang="zh-CN" altLang="en-US" sz="4800" b="0">
                <a:solidFill>
                  <a:schemeClr val="fol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黑体" panose="02010609060101010101" charset="-122"/>
              </a:rPr>
              <a:t>体温过低</a:t>
            </a:r>
            <a:endParaRPr lang="zh-CN" altLang="en-US" sz="4800" b="0">
              <a:solidFill>
                <a:schemeClr val="folHlink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charset="-122"/>
              <a:ea typeface="楷体_GB2312" charset="-122"/>
            </a:endParaRPr>
          </a:p>
        </p:txBody>
      </p:sp>
      <p:sp>
        <p:nvSpPr>
          <p:cNvPr id="2108" name="日期占位符 1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fld id="{BB962C8B-B14F-4D97-AF65-F5344CB8AC3E}" type="datetime1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109" name="灯片编号占位符 2"/>
          <p:cNvSpPr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pPr algn="r"/>
            <a:fld id="{9A0DB2DC-4C9A-4742-B13C-FB6460FD3503}" type="slidenum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7" dur="500" fill="hold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2" dur="500" fill="hold"/>
                                        <p:tgtEl>
                                          <p:spTgt spid="210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>
                                            <p:txEl>
                                              <p:charRg st="21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7" dur="500" fill="hold"/>
                                        <p:tgtEl>
                                          <p:spTgt spid="2106">
                                            <p:txEl>
                                              <p:charRg st="21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>
                                            <p:txEl>
                                              <p:charRg st="27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2" dur="500" fill="hold"/>
                                        <p:tgtEl>
                                          <p:spTgt spid="2106">
                                            <p:txEl>
                                              <p:charRg st="27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>
                                            <p:txEl>
                                              <p:charRg st="33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7" dur="500" fill="hold"/>
                                        <p:tgtEl>
                                          <p:spTgt spid="2106">
                                            <p:txEl>
                                              <p:charRg st="33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>
                                            <p:txEl>
                                              <p:charRg st="3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2" dur="500" fill="hold"/>
                                        <p:tgtEl>
                                          <p:spTgt spid="2106">
                                            <p:txEl>
                                              <p:charRg st="39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>
                                            <p:txEl>
                                              <p:charRg st="49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7" dur="500" fill="hold"/>
                                        <p:tgtEl>
                                          <p:spTgt spid="2106">
                                            <p:txEl>
                                              <p:charRg st="49" end="1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12" name="文本占位符 586753"/>
          <p:cNvSpPr/>
          <p:nvPr>
            <p:ph type="body" idx="4294967295"/>
          </p:nvPr>
        </p:nvSpPr>
        <p:spPr>
          <a:xfrm>
            <a:off x="381000" y="1524000"/>
            <a:ext cx="7924800" cy="3886200"/>
          </a:xfrm>
          <a:ln w="38100">
            <a:solidFill>
              <a:srgbClr val="FF3300"/>
            </a:solidFill>
            <a:prstDash val="sysDot"/>
            <a:miter/>
          </a:ln>
        </p:spPr>
        <p:txBody>
          <a:bodyPr anchor="t"/>
          <a:p>
            <a:pPr>
              <a:lnSpc>
                <a:spcPct val="120000"/>
              </a:lnSpc>
              <a:spcBef>
                <a:spcPct val="30000"/>
              </a:spcBef>
              <a:buClr>
                <a:schemeClr val="accent2"/>
              </a:buClr>
              <a:buNone/>
            </a:pPr>
            <a:r>
              <a:rPr lang="en-US" altLang="zh-CN">
                <a:latin typeface="楷体_GB2312" charset="-122"/>
              </a:rPr>
              <a:t>4</a:t>
            </a:r>
            <a:r>
              <a:rPr lang="zh-CN" altLang="en-US">
                <a:latin typeface="楷体_GB2312" charset="-122"/>
              </a:rPr>
              <a:t>、分类</a:t>
            </a:r>
            <a:endParaRPr lang="zh-CN" altLang="en-US">
              <a:latin typeface="楷体_GB2312" charset="-122"/>
              <a:cs typeface="Times New Roman" panose="02020603050405020304" charset="0"/>
            </a:endParaRPr>
          </a:p>
          <a:p>
            <a:pPr>
              <a:lnSpc>
                <a:spcPct val="120000"/>
              </a:lnSpc>
              <a:spcBef>
                <a:spcPct val="30000"/>
              </a:spcBef>
              <a:buClr>
                <a:schemeClr val="accent2"/>
              </a:buClr>
              <a:buNone/>
            </a:pPr>
            <a:r>
              <a:rPr lang="zh-CN" altLang="en-US">
                <a:latin typeface="楷体_GB2312" charset="-122"/>
              </a:rPr>
              <a:t>轻度：</a:t>
            </a:r>
            <a:r>
              <a:rPr lang="en-US" altLang="zh-CN">
                <a:latin typeface="楷体_GB2312" charset="-122"/>
              </a:rPr>
              <a:t>32-35℃</a:t>
            </a:r>
            <a:endParaRPr lang="en-US" altLang="zh-CN">
              <a:latin typeface="楷体_GB2312" charset="-122"/>
            </a:endParaRPr>
          </a:p>
          <a:p>
            <a:pPr>
              <a:lnSpc>
                <a:spcPct val="120000"/>
              </a:lnSpc>
              <a:spcBef>
                <a:spcPct val="30000"/>
              </a:spcBef>
              <a:buClr>
                <a:schemeClr val="accent2"/>
              </a:buClr>
              <a:buNone/>
            </a:pPr>
            <a:r>
              <a:rPr lang="zh-CN" altLang="en-US">
                <a:latin typeface="楷体_GB2312" charset="-122"/>
              </a:rPr>
              <a:t>中度：</a:t>
            </a:r>
            <a:r>
              <a:rPr lang="en-US" altLang="zh-CN">
                <a:latin typeface="楷体_GB2312" charset="-122"/>
              </a:rPr>
              <a:t>30-32℃</a:t>
            </a:r>
            <a:endParaRPr lang="en-US" altLang="zh-CN">
              <a:latin typeface="楷体_GB2312" charset="-122"/>
              <a:cs typeface="Times New Roman" panose="02020603050405020304" charset="0"/>
            </a:endParaRPr>
          </a:p>
          <a:p>
            <a:pPr>
              <a:lnSpc>
                <a:spcPct val="120000"/>
              </a:lnSpc>
              <a:spcBef>
                <a:spcPct val="30000"/>
              </a:spcBef>
              <a:buClr>
                <a:schemeClr val="accent2"/>
              </a:buClr>
              <a:buNone/>
            </a:pPr>
            <a:r>
              <a:rPr lang="zh-CN" altLang="en-US">
                <a:latin typeface="楷体_GB2312" charset="-122"/>
              </a:rPr>
              <a:t>重度：</a:t>
            </a:r>
            <a:r>
              <a:rPr lang="en-US" altLang="zh-CN">
                <a:latin typeface="楷体_GB2312" charset="-122"/>
              </a:rPr>
              <a:t>30℃</a:t>
            </a:r>
            <a:r>
              <a:rPr lang="zh-CN" altLang="en-US">
                <a:latin typeface="楷体_GB2312" charset="-122"/>
              </a:rPr>
              <a:t>以下可有瞳孔散大，对光反射消失</a:t>
            </a:r>
            <a:endParaRPr lang="zh-CN" altLang="en-US">
              <a:latin typeface="楷体_GB2312" charset="-122"/>
              <a:cs typeface="Times New Roman" panose="02020603050405020304" charset="0"/>
            </a:endParaRPr>
          </a:p>
          <a:p>
            <a:pPr>
              <a:lnSpc>
                <a:spcPct val="120000"/>
              </a:lnSpc>
              <a:spcBef>
                <a:spcPct val="30000"/>
              </a:spcBef>
              <a:buClr>
                <a:schemeClr val="accent2"/>
              </a:buClr>
              <a:buNone/>
            </a:pPr>
            <a:r>
              <a:rPr lang="zh-CN" altLang="en-US">
                <a:latin typeface="楷体_GB2312" charset="-122"/>
              </a:rPr>
              <a:t>致死温度：</a:t>
            </a:r>
            <a:r>
              <a:rPr lang="en-US" altLang="zh-CN">
                <a:latin typeface="楷体_GB2312" charset="-122"/>
              </a:rPr>
              <a:t>23-25℃</a:t>
            </a:r>
            <a:endParaRPr lang="en-US" altLang="zh-CN">
              <a:latin typeface="楷体_GB2312" charset="-122"/>
            </a:endParaRPr>
          </a:p>
        </p:txBody>
      </p:sp>
      <p:sp>
        <p:nvSpPr>
          <p:cNvPr id="2113" name="矩形 586754"/>
          <p:cNvSpPr/>
          <p:nvPr/>
        </p:nvSpPr>
        <p:spPr>
          <a:xfrm>
            <a:off x="0" y="260350"/>
            <a:ext cx="9144000" cy="981075"/>
          </a:xfrm>
          <a:prstGeom prst="rect">
            <a:avLst/>
          </a:prstGeom>
          <a:gradFill rotWithShape="1">
            <a:gsLst>
              <a:gs pos="0">
                <a:srgbClr val="2B5DD9"/>
              </a:gs>
              <a:gs pos="100000">
                <a:srgbClr val="0000FF"/>
              </a:gs>
            </a:gsLst>
            <a:lin ang="5400000"/>
            <a:tileRect/>
          </a:gradFill>
          <a:ln w="9525">
            <a:noFill/>
          </a:ln>
        </p:spPr>
        <p:txBody>
          <a:bodyPr anchor="b"/>
          <a:p>
            <a:pPr algn="ctr">
              <a:lnSpc>
                <a:spcPct val="230000"/>
              </a:lnSpc>
            </a:pPr>
            <a:r>
              <a:rPr lang="zh-CN" altLang="en-US" sz="480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黑体" panose="02010609060101010101" charset="-122"/>
              </a:rPr>
              <a:t>体温过低</a:t>
            </a:r>
            <a:r>
              <a:rPr lang="zh-CN" altLang="en-US" sz="410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charset="-122"/>
                <a:ea typeface="楷体_GB2312" charset="-122"/>
              </a:rPr>
              <a:t> </a:t>
            </a:r>
            <a:endParaRPr lang="zh-CN" altLang="en-US" sz="4100">
              <a:solidFill>
                <a:schemeClr val="tx2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charset="-122"/>
              <a:ea typeface="楷体_GB2312" charset="-122"/>
            </a:endParaRPr>
          </a:p>
        </p:txBody>
      </p:sp>
      <p:sp>
        <p:nvSpPr>
          <p:cNvPr id="2114" name="日期占位符 1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fld id="{BB962C8B-B14F-4D97-AF65-F5344CB8AC3E}" type="datetime1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115" name="灯片编号占位符 2"/>
          <p:cNvSpPr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pPr algn="r"/>
            <a:fld id="{9A0DB2DC-4C9A-4742-B13C-FB6460FD3503}" type="slidenum"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7" dur="500" fill="hold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2" dur="500" fill="hold"/>
                                        <p:tgtEl>
                                          <p:spTgt spid="211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>
                                            <p:txEl>
                                              <p:charRg st="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7" dur="500" fill="hold"/>
                                        <p:tgtEl>
                                          <p:spTgt spid="2112">
                                            <p:txEl>
                                              <p:charRg st="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>
                                            <p:txEl>
                                              <p:charRg st="1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2" dur="500" fill="hold"/>
                                        <p:tgtEl>
                                          <p:spTgt spid="2112">
                                            <p:txEl>
                                              <p:charRg st="1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>
                                            <p:txEl>
                                              <p:charRg st="25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7" dur="500" fill="hold"/>
                                        <p:tgtEl>
                                          <p:spTgt spid="2112">
                                            <p:txEl>
                                              <p:charRg st="25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>
                                            <p:txEl>
                                              <p:charRg st="47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2" dur="500" fill="hold"/>
                                        <p:tgtEl>
                                          <p:spTgt spid="2112">
                                            <p:txEl>
                                              <p:charRg st="47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3" grpId="0" animBg="1"/>
    </p:bldLst>
  </p:timing>
</p:sld>
</file>

<file path=ppt/tags/tag1.xml><?xml version="1.0" encoding="utf-8"?>
<p:tagLst xmlns:p="http://schemas.openxmlformats.org/presentationml/2006/main">
  <p:tag name="AS_NET" val="4.0.30319.36460"/>
  <p:tag name="AS_OS" val="Microsoft Windows NT 6.1.7601 Service Pack 1"/>
  <p:tag name="AS_RELEASE_DATE" val="2016.09.30"/>
  <p:tag name="AS_TITLE" val="Aspose.Slides for .NET 2.0"/>
  <p:tag name="AS_VERSION" val="16.9.0.0"/>
</p:tagLst>
</file>

<file path=ppt/theme/theme1.xml><?xml version="1.0" encoding="utf-8"?>
<a:theme xmlns:a="http://schemas.openxmlformats.org/drawingml/2006/main" name="Soaring">
  <a:themeElements>
    <a:clrScheme name="">
      <a:dk1>
        <a:srgbClr val="FFFFFF"/>
      </a:dk1>
      <a:lt1>
        <a:srgbClr val="0000FF"/>
      </a:lt1>
      <a:dk2>
        <a:srgbClr val="FFCC66"/>
      </a:dk2>
      <a:lt2>
        <a:srgbClr val="000000"/>
      </a:lt2>
      <a:accent1>
        <a:srgbClr val="00FFFF"/>
      </a:accent1>
      <a:accent2>
        <a:srgbClr val="3366FF"/>
      </a:accent2>
      <a:accent3>
        <a:srgbClr val="AAAAFF"/>
      </a:accent3>
      <a:accent4>
        <a:srgbClr val="DCDCDC"/>
      </a:accent4>
      <a:accent5>
        <a:srgbClr val="AAFFFF"/>
      </a:accent5>
      <a:accent6>
        <a:srgbClr val="2D5BE5"/>
      </a:accent6>
      <a:hlink>
        <a:srgbClr val="FF0033"/>
      </a:hlink>
      <a:folHlink>
        <a:srgbClr val="FFFF00"/>
      </a:folHlink>
    </a:clrScheme>
    <a:fontScheme name="">
      <a:majorFont>
        <a:latin typeface="Arial"/>
        <a:ea typeface="黑体"/>
        <a:cs typeface=""/>
      </a:majorFont>
      <a:minorFont>
        <a:latin typeface="Times New Roman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CC66"/>
        </a:dk2>
        <a:lt2>
          <a:srgbClr val="000000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CDCDC"/>
        </a:accent4>
        <a:accent5>
          <a:srgbClr val="AAFFFF"/>
        </a:accent5>
        <a:accent6>
          <a:srgbClr val="2D5BE5"/>
        </a:accent6>
        <a:hlink>
          <a:srgbClr val="FF00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9CAFF"/>
        </a:accent5>
        <a:accent6>
          <a:srgbClr val="5BB7E5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1E1E1"/>
        </a:accent5>
        <a:accent6>
          <a:srgbClr val="D2D2D2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CC66"/>
        </a:dk2>
        <a:lt2>
          <a:srgbClr val="000000"/>
        </a:lt2>
        <a:accent1>
          <a:srgbClr val="0099CC"/>
        </a:accent1>
        <a:accent2>
          <a:srgbClr val="009999"/>
        </a:accent2>
        <a:accent3>
          <a:srgbClr val="AAC1C1"/>
        </a:accent3>
        <a:accent4>
          <a:srgbClr val="DCDCDC"/>
        </a:accent4>
        <a:accent5>
          <a:srgbClr val="AACAE2"/>
        </a:accent5>
        <a:accent6>
          <a:srgbClr val="008989"/>
        </a:accent6>
        <a:hlink>
          <a:srgbClr val="6600CC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993300"/>
        </a:lt1>
        <a:dk2>
          <a:srgbClr val="FFCC66"/>
        </a:dk2>
        <a:lt2>
          <a:srgbClr val="000000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CDCDC"/>
        </a:accent4>
        <a:accent5>
          <a:srgbClr val="FFB9AD"/>
        </a:accent5>
        <a:accent6>
          <a:srgbClr val="B75B00"/>
        </a:accent6>
        <a:hlink>
          <a:srgbClr val="CC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aring">
  <a:themeElements>
    <a:clrScheme name="">
      <a:dk1>
        <a:srgbClr val="FFFFFF"/>
      </a:dk1>
      <a:lt1>
        <a:srgbClr val="0000FF"/>
      </a:lt1>
      <a:dk2>
        <a:srgbClr val="FFCC66"/>
      </a:dk2>
      <a:lt2>
        <a:srgbClr val="000000"/>
      </a:lt2>
      <a:accent1>
        <a:srgbClr val="00FFFF"/>
      </a:accent1>
      <a:accent2>
        <a:srgbClr val="3366FF"/>
      </a:accent2>
      <a:accent3>
        <a:srgbClr val="AAAAFF"/>
      </a:accent3>
      <a:accent4>
        <a:srgbClr val="DCDCDC"/>
      </a:accent4>
      <a:accent5>
        <a:srgbClr val="AAFFFF"/>
      </a:accent5>
      <a:accent6>
        <a:srgbClr val="2D5BE5"/>
      </a:accent6>
      <a:hlink>
        <a:srgbClr val="FF0033"/>
      </a:hlink>
      <a:folHlink>
        <a:srgbClr val="FFFF00"/>
      </a:folHlink>
    </a:clrScheme>
    <a:fontScheme name="">
      <a:majorFont>
        <a:latin typeface="Arial"/>
        <a:ea typeface="黑体"/>
        <a:cs typeface=""/>
      </a:majorFont>
      <a:minorFont>
        <a:latin typeface="Times New Roman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CC66"/>
        </a:dk2>
        <a:lt2>
          <a:srgbClr val="000000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CDCDC"/>
        </a:accent4>
        <a:accent5>
          <a:srgbClr val="AAFFFF"/>
        </a:accent5>
        <a:accent6>
          <a:srgbClr val="2D5BE5"/>
        </a:accent6>
        <a:hlink>
          <a:srgbClr val="FF00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9CAFF"/>
        </a:accent5>
        <a:accent6>
          <a:srgbClr val="5BB7E5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1E1E1"/>
        </a:accent5>
        <a:accent6>
          <a:srgbClr val="D2D2D2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CC66"/>
        </a:dk2>
        <a:lt2>
          <a:srgbClr val="000000"/>
        </a:lt2>
        <a:accent1>
          <a:srgbClr val="0099CC"/>
        </a:accent1>
        <a:accent2>
          <a:srgbClr val="009999"/>
        </a:accent2>
        <a:accent3>
          <a:srgbClr val="AAC1C1"/>
        </a:accent3>
        <a:accent4>
          <a:srgbClr val="DCDCDC"/>
        </a:accent4>
        <a:accent5>
          <a:srgbClr val="AACAE2"/>
        </a:accent5>
        <a:accent6>
          <a:srgbClr val="008989"/>
        </a:accent6>
        <a:hlink>
          <a:srgbClr val="6600CC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993300"/>
        </a:lt1>
        <a:dk2>
          <a:srgbClr val="FFCC66"/>
        </a:dk2>
        <a:lt2>
          <a:srgbClr val="000000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CDCDC"/>
        </a:accent4>
        <a:accent5>
          <a:srgbClr val="FFB9AD"/>
        </a:accent5>
        <a:accent6>
          <a:srgbClr val="B75B00"/>
        </a:accent6>
        <a:hlink>
          <a:srgbClr val="CC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3620</Words>
  <Application>WPS 演示</Application>
  <PresentationFormat>Экран</PresentationFormat>
  <Paragraphs>301</Paragraphs>
  <Slides>36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36</vt:i4>
      </vt:variant>
    </vt:vector>
  </HeadingPairs>
  <TitlesOfParts>
    <vt:vector size="62" baseType="lpstr">
      <vt:lpstr>Arial</vt:lpstr>
      <vt:lpstr>宋体</vt:lpstr>
      <vt:lpstr>Wingdings</vt:lpstr>
      <vt:lpstr>Times New Roman</vt:lpstr>
      <vt:lpstr>楷体_GB2312</vt:lpstr>
      <vt:lpstr>新宋体</vt:lpstr>
      <vt:lpstr>Arial</vt:lpstr>
      <vt:lpstr>黑体</vt:lpstr>
      <vt:lpstr>楷体_GB2312</vt:lpstr>
      <vt:lpstr>华文中宋</vt:lpstr>
      <vt:lpstr>华文新魏</vt:lpstr>
      <vt:lpstr>微软雅黑</vt:lpstr>
      <vt:lpstr>Arial Unicode MS</vt:lpstr>
      <vt:lpstr>Calibri</vt:lpstr>
      <vt:lpstr>隶书</vt:lpstr>
      <vt:lpstr>Marlett</vt:lpstr>
      <vt:lpstr>Symbol</vt:lpstr>
      <vt:lpstr>Arial Black</vt:lpstr>
      <vt:lpstr>方正行楷简体</vt:lpstr>
      <vt:lpstr>Soaring</vt:lpstr>
      <vt:lpstr>Soaring</vt:lpstr>
      <vt:lpstr>MS_ClipArt_Gallery.2</vt:lpstr>
      <vt:lpstr>MS_ClipArt_Gallery.5</vt:lpstr>
      <vt:lpstr>MS_ClipArt_Gallery.2</vt:lpstr>
      <vt:lpstr>MS_ClipArt_Gallery.2</vt:lpstr>
      <vt:lpstr>MS_ClipArt_Gallery.2</vt:lpstr>
      <vt:lpstr>危重症患者的生命体征监测</vt:lpstr>
      <vt:lpstr>                      </vt:lpstr>
      <vt:lpstr>监测指标</vt:lpstr>
      <vt:lpstr>一、体温监测</vt:lpstr>
      <vt:lpstr>     体温增高可以使机体代谢率增高，氧耗增加，呼吸加深加快，易致呼吸疲劳、呼吸衰竭，机械通气的患者容易造成人机对抗。监测体温改变有利于综合评定和分析病情，了解病情的危重程度和加重的原因。</vt:lpstr>
      <vt:lpstr>PowerPoint 演示文稿</vt:lpstr>
      <vt:lpstr>发热的程度</vt:lpstr>
      <vt:lpstr>PowerPoint 演示文稿</vt:lpstr>
      <vt:lpstr>PowerPoint 演示文稿</vt:lpstr>
      <vt:lpstr>  二、心率监测  心率 是反映心血管功能状态的最敏感指标之一，在排除病人因体温过高、情绪波动和药物影响外，其在原基础水平上逐渐增快，可能提示存在循环血量不足。正常心率应该在60～100次/min。</vt:lpstr>
      <vt:lpstr>   一般心率加快发生在血压未降低之前，且早于中心静脉压（CVP）的变化。因此，将心率与血压结合起来考虑病人的循环状况，比各自单独考虑更有临床意义。危重病人容易发生心律失常，常规心电监测是观察病人病情变化的重要指标。但由于一般心电监护只做胸前导联，因而只能反映心脏部分情况。因此，应根据病人的情况，适时做全导联的心电图，以观察心脏的整体情况。特别对危重病人或原有心脏病疾患的病人更应如此。</vt:lpstr>
      <vt:lpstr>PowerPoint 演示文稿</vt:lpstr>
      <vt:lpstr>PowerPoint 演示文稿</vt:lpstr>
      <vt:lpstr>血压是最常用、最容易测量的生命体征之一，它反映了循环系统的功能状态。呼吸机治疗的本身就可能引起血压变化，危重病人原发疾病所致的血压波动更加明显，这些均决定着监测血压的重要性。血压变化未及时发现，轻者可能仅引起某脏器的功能障碍或衰竭，如脑和肾脏等；重者能直接导致病人死亡。</vt:lpstr>
      <vt:lpstr>   低血压</vt:lpstr>
      <vt:lpstr>PowerPoint 演示文稿</vt:lpstr>
      <vt:lpstr>四、中心静脉压监测</vt:lpstr>
      <vt:lpstr>PowerPoint 演示文稿</vt:lpstr>
      <vt:lpstr>CVP监测的意义</vt:lpstr>
      <vt:lpstr>PowerPoint 演示文稿</vt:lpstr>
      <vt:lpstr>PowerPoint 演示文稿</vt:lpstr>
      <vt:lpstr>   直接反映病人的病情，病人肺功能等重要脏器功能障碍，多表现为呼吸频率的异常。病人呼吸频率异常减慢(&lt;10次／min)或增快(&gt;24次／min)，均是疾病引起的具体病理生理改变。    </vt:lpstr>
      <vt:lpstr>PowerPoint 演示文稿</vt:lpstr>
      <vt:lpstr>PowerPoint 演示文稿</vt:lpstr>
      <vt:lpstr>PowerPoint 演示文稿</vt:lpstr>
      <vt:lpstr>节律异常 </vt:lpstr>
      <vt:lpstr>PowerPoint 演示文稿</vt:lpstr>
      <vt:lpstr>呼吸困难 </vt:lpstr>
      <vt:lpstr>PowerPoint 演示文稿</vt:lpstr>
      <vt:lpstr>血气分析 </vt:lpstr>
      <vt:lpstr>七、SpO2临床意义</vt:lpstr>
      <vt:lpstr>PowerPoint 演示文稿</vt:lpstr>
      <vt:lpstr>瞳孔</vt:lpstr>
      <vt:lpstr>瞳孔</vt:lpstr>
      <vt:lpstr>结束语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小龙哥</cp:lastModifiedBy>
  <cp:revision>3</cp:revision>
  <cp:lastPrinted>2019-03-11T03:26:00Z</cp:lastPrinted>
  <dcterms:created xsi:type="dcterms:W3CDTF">2019-03-11T03:26:00Z</dcterms:created>
  <dcterms:modified xsi:type="dcterms:W3CDTF">2020-10-23T08:26:22Z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